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5"/>
  </p:sldMasterIdLst>
  <p:notesMasterIdLst>
    <p:notesMasterId r:id="rId45"/>
  </p:notesMasterIdLst>
  <p:sldIdLst>
    <p:sldId id="314" r:id="rId6"/>
    <p:sldId id="315" r:id="rId7"/>
    <p:sldId id="318" r:id="rId8"/>
    <p:sldId id="303" r:id="rId9"/>
    <p:sldId id="258" r:id="rId10"/>
    <p:sldId id="259" r:id="rId11"/>
    <p:sldId id="302" r:id="rId12"/>
    <p:sldId id="306" r:id="rId13"/>
    <p:sldId id="337" r:id="rId14"/>
    <p:sldId id="260" r:id="rId15"/>
    <p:sldId id="267" r:id="rId16"/>
    <p:sldId id="268" r:id="rId17"/>
    <p:sldId id="339" r:id="rId18"/>
    <p:sldId id="269" r:id="rId19"/>
    <p:sldId id="270" r:id="rId20"/>
    <p:sldId id="271" r:id="rId21"/>
    <p:sldId id="341" r:id="rId22"/>
    <p:sldId id="273" r:id="rId23"/>
    <p:sldId id="274" r:id="rId24"/>
    <p:sldId id="275" r:id="rId25"/>
    <p:sldId id="276" r:id="rId26"/>
    <p:sldId id="277" r:id="rId27"/>
    <p:sldId id="343" r:id="rId28"/>
    <p:sldId id="310" r:id="rId29"/>
    <p:sldId id="355" r:id="rId30"/>
    <p:sldId id="357" r:id="rId31"/>
    <p:sldId id="356" r:id="rId32"/>
    <p:sldId id="358" r:id="rId33"/>
    <p:sldId id="311" r:id="rId34"/>
    <p:sldId id="282" r:id="rId35"/>
    <p:sldId id="283" r:id="rId36"/>
    <p:sldId id="284" r:id="rId37"/>
    <p:sldId id="312" r:id="rId38"/>
    <p:sldId id="350" r:id="rId39"/>
    <p:sldId id="351" r:id="rId40"/>
    <p:sldId id="352" r:id="rId41"/>
    <p:sldId id="353" r:id="rId42"/>
    <p:sldId id="317" r:id="rId43"/>
    <p:sldId id="29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3" d="100"/>
          <a:sy n="73"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3E953C-C7A9-4B02-A7DE-1EC843C973CB}" type="datetimeFigureOut">
              <a:rPr lang="en-US" smtClean="0"/>
              <a:pPr/>
              <a:t>5/21/2022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E97C36-04AF-4D7A-ABA4-B9A703F8F35B}" type="slidenum">
              <a:rPr lang="en-US" smtClean="0"/>
              <a:pPr/>
              <a:t>‹#›</a:t>
            </a:fld>
            <a:endParaRPr lang="en-US"/>
          </a:p>
        </p:txBody>
      </p:sp>
    </p:spTree>
    <p:extLst>
      <p:ext uri="{BB962C8B-B14F-4D97-AF65-F5344CB8AC3E}">
        <p14:creationId xmlns:p14="http://schemas.microsoft.com/office/powerpoint/2010/main" val="79199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590851-EBF3-49A7-91B2-68649758DE2F}" type="datetime1">
              <a:rPr lang="en-US" smtClean="0"/>
              <a:pPr/>
              <a:t>5/21/2022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pic>
        <p:nvPicPr>
          <p:cNvPr id="8" name="Picture 7" descr="C:\Users\f.bahadorkhan\Desktop\images.jpg"/>
          <p:cNvPicPr/>
          <p:nvPr userDrawn="1"/>
        </p:nvPicPr>
        <p:blipFill>
          <a:blip r:embed="rId2" cstate="print">
            <a:lum bright="87000" contrast="-72000"/>
          </a:blip>
          <a:srcRect/>
          <a:stretch>
            <a:fillRect/>
          </a:stretch>
        </p:blipFill>
        <p:spPr bwMode="auto">
          <a:xfrm>
            <a:off x="5291137" y="2519362"/>
            <a:ext cx="1609725" cy="18192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0D085-A750-4618-B60C-2DCBE72B7A3D}" type="datetime1">
              <a:rPr lang="en-US" smtClean="0"/>
              <a:pPr/>
              <a:t>5/21/2022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E26729-A80B-440A-8D37-81A1C4D7E24E}" type="datetime1">
              <a:rPr lang="en-US" smtClean="0"/>
              <a:pPr/>
              <a:t>5/21/2022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1DC66C6-2A6D-4FBD-9FC2-33754A8FA0AD}" type="datetime1">
              <a:rPr lang="en-US" smtClean="0"/>
              <a:pPr/>
              <a:t>5/21/2022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D9829EE-DFE0-40A2-9123-600003C59AAA}" type="datetime1">
              <a:rPr lang="en-US" smtClean="0"/>
              <a:pPr/>
              <a:t>5/21/2022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E090F75-F091-4265-AF6D-DA2E9847B498}" type="datetime1">
              <a:rPr lang="en-US" smtClean="0"/>
              <a:pPr/>
              <a:t>5/21/2022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D13F3-9664-40F7-842A-99A4E3F8293D}" type="datetime1">
              <a:rPr lang="en-US" smtClean="0"/>
              <a:pPr/>
              <a:t>5/21/2022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E477FF-AC75-4B00-8830-9AAD99F6D3F8}" type="datetime1">
              <a:rPr lang="en-US" smtClean="0"/>
              <a:pPr/>
              <a:t>5/21/2022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A0377F-9088-4630-8284-76C9CE8408E9}" type="datetime1">
              <a:rPr lang="en-US" smtClean="0"/>
              <a:pPr/>
              <a:t>5/21/2022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02F387-5B6B-4781-B62C-4E36F1B4B2D2}" type="datetime1">
              <a:rPr lang="en-US" smtClean="0"/>
              <a:pPr/>
              <a:t>5/21/2022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8B5B32-CBA8-4AF2-9026-FC87C658B85B}" type="datetime1">
              <a:rPr lang="en-US" smtClean="0"/>
              <a:pPr/>
              <a:t>5/21/2022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F1A5BD-AA69-485E-B665-E6561F7B5FBC}" type="datetime1">
              <a:rPr lang="en-US" smtClean="0"/>
              <a:pPr/>
              <a:t>5/21/2022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C1ED13-A910-4F5D-A514-7EE47E8874CA}" type="datetime1">
              <a:rPr lang="en-US" smtClean="0"/>
              <a:pPr/>
              <a:t>5/21/2022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A8427-C042-4120-82C6-4621BA2B1D73}" type="datetime1">
              <a:rPr lang="en-US" smtClean="0"/>
              <a:pPr/>
              <a:t>5/21/2022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043F5-6741-48C3-A5D2-DCA15F203F36}" type="datetime1">
              <a:rPr lang="en-US" smtClean="0"/>
              <a:pPr/>
              <a:t>5/21/2022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731C3A-B3E4-4571-88F4-AB8FBDB66B1A}" type="datetime1">
              <a:rPr lang="en-US" smtClean="0"/>
              <a:pPr/>
              <a:t>5/21/2022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36" name="Picture 35" descr="C:\Users\f.bahadorkhan\Desktop\images.jpg"/>
          <p:cNvPicPr/>
          <p:nvPr userDrawn="1"/>
        </p:nvPicPr>
        <p:blipFill>
          <a:blip r:embed="rId18" cstate="print">
            <a:lum bright="87000" contrast="-72000"/>
          </a:blip>
          <a:srcRect/>
          <a:stretch>
            <a:fillRect/>
          </a:stretch>
        </p:blipFill>
        <p:spPr bwMode="auto">
          <a:xfrm>
            <a:off x="0" y="0"/>
            <a:ext cx="12191999" cy="6858000"/>
          </a:xfrm>
          <a:prstGeom prst="rect">
            <a:avLst/>
          </a:prstGeom>
          <a:noFill/>
          <a:ln w="9525">
            <a:noFill/>
            <a:miter lim="800000"/>
            <a:headEnd/>
            <a:tailEnd/>
          </a:ln>
        </p:spPr>
      </p:pic>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75AD7F4-EE31-4C9D-BF2E-C25227FC77A6}" type="datetime1">
              <a:rPr lang="en-US" smtClean="0"/>
              <a:pPr/>
              <a:t>5/21/2022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endParaRPr lang="fa-IR"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pic>
        <p:nvPicPr>
          <p:cNvPr id="48130" name="Picture 2" descr="C:\Users\f.ketabchi\Desktop\درمانگاه\Besmellah-rahman-rahim-design-28.jpg"/>
          <p:cNvPicPr>
            <a:picLocks noChangeAspect="1" noChangeArrowheads="1"/>
          </p:cNvPicPr>
          <p:nvPr/>
        </p:nvPicPr>
        <p:blipFill>
          <a:blip r:embed="rId2">
            <a:duotone>
              <a:schemeClr val="accent1">
                <a:shade val="45000"/>
                <a:satMod val="135000"/>
              </a:schemeClr>
              <a:prstClr val="white"/>
            </a:duotone>
          </a:blip>
          <a:srcRect/>
          <a:stretch>
            <a:fillRect/>
          </a:stretch>
        </p:blipFill>
        <p:spPr bwMode="auto">
          <a:xfrm>
            <a:off x="1" y="21020"/>
            <a:ext cx="12192000"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211" y="784737"/>
            <a:ext cx="8911687" cy="736339"/>
          </a:xfrm>
        </p:spPr>
        <p:txBody>
          <a:bodyPr>
            <a:normAutofit fontScale="90000"/>
          </a:bodyPr>
          <a:lstStyle/>
          <a:p>
            <a:pPr algn="ctr" rtl="1"/>
            <a:r>
              <a:rPr lang="fa-IR" sz="4400" b="1" kern="0" dirty="0" smtClean="0">
                <a:solidFill>
                  <a:srgbClr val="C00000"/>
                </a:solidFill>
                <a:latin typeface="Calibri Light" panose="020F0302020204030204" pitchFamily="34" charset="0"/>
                <a:ea typeface="Times New Roman" panose="02020603050405020304" pitchFamily="18" charset="0"/>
                <a:cs typeface="B Titr" pitchFamily="2" charset="-78"/>
              </a:rPr>
              <a:t>برنامه ریزی و مدیریت </a:t>
            </a:r>
            <a:r>
              <a:rPr lang="en-US" sz="32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t/>
            </a:r>
            <a:br>
              <a:rPr lang="en-US" sz="32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br>
            <a:endParaRPr lang="en-US" dirty="0">
              <a:solidFill>
                <a:srgbClr val="C00000"/>
              </a:solidFill>
            </a:endParaRPr>
          </a:p>
        </p:txBody>
      </p:sp>
      <p:sp>
        <p:nvSpPr>
          <p:cNvPr id="3" name="Content Placeholder 2"/>
          <p:cNvSpPr>
            <a:spLocks noGrp="1"/>
          </p:cNvSpPr>
          <p:nvPr>
            <p:ph idx="1"/>
          </p:nvPr>
        </p:nvSpPr>
        <p:spPr>
          <a:xfrm>
            <a:off x="2453268" y="2008682"/>
            <a:ext cx="9051344" cy="3902540"/>
          </a:xfrm>
        </p:spPr>
        <p:txBody>
          <a:bodyPr>
            <a:noAutofit/>
          </a:bodyPr>
          <a:lstStyle/>
          <a:p>
            <a:pPr algn="just" rtl="1"/>
            <a:r>
              <a:rPr lang="fa-IR" sz="2800" dirty="0" smtClean="0">
                <a:cs typeface="B Zar" pitchFamily="2" charset="-78"/>
              </a:rPr>
              <a:t>برنامه زمانبندی پزشکان</a:t>
            </a:r>
          </a:p>
          <a:p>
            <a:pPr algn="just" rtl="1"/>
            <a:r>
              <a:rPr lang="fa-IR" sz="2800" dirty="0" smtClean="0">
                <a:cs typeface="B Zar" pitchFamily="2" charset="-78"/>
              </a:rPr>
              <a:t>حضور به موقع و طبق برنامه</a:t>
            </a:r>
          </a:p>
          <a:p>
            <a:pPr algn="just" rtl="1"/>
            <a:r>
              <a:rPr lang="fa-IR" sz="2800" dirty="0" smtClean="0">
                <a:cs typeface="B Zar" pitchFamily="2" charset="-78"/>
              </a:rPr>
              <a:t>اطلاع رسانی به موقع در صورت لغو یا تغییر برنامه پزشک پیش از مراجعه بیمار</a:t>
            </a:r>
          </a:p>
          <a:p>
            <a:pPr algn="just" rtl="1">
              <a:buNone/>
            </a:pPr>
            <a:endParaRPr lang="fa-IR" sz="2800" dirty="0" smtClean="0">
              <a:cs typeface="B Zar" pitchFamily="2" charset="-78"/>
            </a:endParaRPr>
          </a:p>
          <a:p>
            <a:pPr algn="just" rtl="1">
              <a:buNone/>
            </a:pPr>
            <a:r>
              <a:rPr lang="fa-IR" sz="2800" b="1" dirty="0" smtClean="0">
                <a:solidFill>
                  <a:srgbClr val="FF0000"/>
                </a:solidFill>
                <a:cs typeface="B Zar" pitchFamily="2" charset="-78"/>
              </a:rPr>
              <a:t>این سنجه دارای وزن و تاثیر بالایی در نتایج اعتباربخشی است.</a:t>
            </a:r>
            <a:endParaRPr lang="en-US" sz="2800" b="1" dirty="0">
              <a:solidFill>
                <a:srgbClr val="FF0000"/>
              </a:solidFill>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321243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409903"/>
            <a:ext cx="8911687" cy="1495097"/>
          </a:xfrm>
        </p:spPr>
        <p:txBody>
          <a:bodyPr/>
          <a:lstStyle/>
          <a:p>
            <a:pPr algn="ctr"/>
            <a:r>
              <a:rPr lang="en-US" sz="2400" b="1" dirty="0">
                <a:solidFill>
                  <a:srgbClr val="C00000"/>
                </a:solidFill>
                <a:latin typeface="Calibri" panose="020F0502020204030204" pitchFamily="34" charset="0"/>
                <a:ea typeface="Calibri" panose="020F0502020204030204" pitchFamily="34" charset="0"/>
                <a:cs typeface="B Yagut" panose="00000400000000000000" pitchFamily="2" charset="-78"/>
              </a:rPr>
              <a:t/>
            </a:r>
            <a:br>
              <a:rPr lang="en-US" sz="2400" b="1" dirty="0">
                <a:solidFill>
                  <a:srgbClr val="C00000"/>
                </a:solidFill>
                <a:latin typeface="Calibri" panose="020F0502020204030204" pitchFamily="34" charset="0"/>
                <a:ea typeface="Calibri" panose="020F0502020204030204" pitchFamily="34" charset="0"/>
                <a:cs typeface="B Yagut" panose="00000400000000000000" pitchFamily="2" charset="-78"/>
              </a:rPr>
            </a:br>
            <a:endParaRPr lang="en-US" sz="2400" b="1" dirty="0">
              <a:solidFill>
                <a:srgbClr val="C00000"/>
              </a:solidFill>
              <a:cs typeface="B Yagut" panose="00000400000000000000" pitchFamily="2" charset="-78"/>
            </a:endParaRPr>
          </a:p>
        </p:txBody>
      </p:sp>
      <p:sp>
        <p:nvSpPr>
          <p:cNvPr id="3" name="Content Placeholder 2"/>
          <p:cNvSpPr>
            <a:spLocks noGrp="1"/>
          </p:cNvSpPr>
          <p:nvPr>
            <p:ph idx="1"/>
          </p:nvPr>
        </p:nvSpPr>
        <p:spPr>
          <a:xfrm>
            <a:off x="2589212" y="2203554"/>
            <a:ext cx="8915400" cy="4131932"/>
          </a:xfrm>
        </p:spPr>
        <p:txBody>
          <a:bodyPr>
            <a:noAutofit/>
          </a:bodyPr>
          <a:lstStyle/>
          <a:p>
            <a:pPr algn="just" rtl="1"/>
            <a:r>
              <a:rPr lang="fa-IR" sz="2800" dirty="0" smtClean="0">
                <a:cs typeface="B Zar" pitchFamily="2" charset="-78"/>
              </a:rPr>
              <a:t>بازیابی سوابق پزشکی: نام و نام خانوادگی، شماره پرونده پزشکی و کد ملی بیمار از سامانه اطلاعات بیمارستان</a:t>
            </a:r>
          </a:p>
          <a:p>
            <a:pPr algn="just" rtl="1"/>
            <a:r>
              <a:rPr lang="fa-IR" sz="2800" dirty="0" smtClean="0">
                <a:cs typeface="B Zar" pitchFamily="2" charset="-78"/>
              </a:rPr>
              <a:t>بازیابی و مشاهده پرونده پزشکی سرپایی و اورژانس و بستری بیمار</a:t>
            </a:r>
          </a:p>
          <a:p>
            <a:pPr algn="just" rtl="1"/>
            <a:r>
              <a:rPr lang="fa-IR" sz="2800" dirty="0" smtClean="0">
                <a:cs typeface="B Zar" pitchFamily="2" charset="-78"/>
              </a:rPr>
              <a:t>ثبت نتایج معاینات بالینی، داروهای تجویز شده و نتایج اقدامات تشخیصی در سامانه اطلاعات بیمارستان</a:t>
            </a:r>
          </a:p>
          <a:p>
            <a:pPr algn="just" rtl="1">
              <a:buNone/>
            </a:pPr>
            <a:endParaRPr lang="fa-IR" sz="2800" dirty="0" smtClean="0">
              <a:cs typeface="B Zar" pitchFamily="2" charset="-78"/>
            </a:endParaRPr>
          </a:p>
          <a:p>
            <a:pPr algn="just" rtl="1">
              <a:buNone/>
            </a:pPr>
            <a:r>
              <a:rPr lang="fa-IR" sz="2800" dirty="0" smtClean="0">
                <a:solidFill>
                  <a:srgbClr val="0070C0"/>
                </a:solidFill>
                <a:cs typeface="B Zar" pitchFamily="2" charset="-78"/>
              </a:rPr>
              <a:t>پرونده های کاغذی بطور موقت و صرفا در صورت وجود قرارداد توسعه خدمات سامانه اطلاعات بیمارستان قابل قبول است.</a:t>
            </a:r>
            <a:endParaRPr lang="en-US" sz="2800" dirty="0">
              <a:solidFill>
                <a:srgbClr val="0070C0"/>
              </a:solidFill>
              <a:cs typeface="B Zar" pitchFamily="2" charset="-78"/>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11</a:t>
            </a:fld>
            <a:endParaRPr lang="en-US" dirty="0"/>
          </a:p>
        </p:txBody>
      </p:sp>
      <p:sp>
        <p:nvSpPr>
          <p:cNvPr id="7" name="Rectangle 6"/>
          <p:cNvSpPr/>
          <p:nvPr/>
        </p:nvSpPr>
        <p:spPr>
          <a:xfrm>
            <a:off x="3174124" y="735725"/>
            <a:ext cx="7840717" cy="707886"/>
          </a:xfrm>
          <a:prstGeom prst="rect">
            <a:avLst/>
          </a:prstGeom>
        </p:spPr>
        <p:txBody>
          <a:bodyPr wrap="square">
            <a:spAutoFit/>
          </a:bodyPr>
          <a:lstStyle/>
          <a:p>
            <a:pPr algn="ctr" rtl="1"/>
            <a:r>
              <a:rPr lang="fa-IR" sz="4000" b="1" kern="0" dirty="0" smtClean="0">
                <a:solidFill>
                  <a:srgbClr val="C00000"/>
                </a:solidFill>
                <a:latin typeface="Calibri Light" panose="020F0302020204030204" pitchFamily="34" charset="0"/>
                <a:ea typeface="Times New Roman" panose="02020603050405020304" pitchFamily="18" charset="0"/>
                <a:cs typeface="B Titr" pitchFamily="2" charset="-78"/>
              </a:rPr>
              <a:t>ادامه برنامه ریزی و مدیریت </a:t>
            </a:r>
            <a:endParaRPr lang="fa-IR" sz="4000" dirty="0">
              <a:cs typeface="B Titr" pitchFamily="2" charset="-78"/>
            </a:endParaRPr>
          </a:p>
        </p:txBody>
      </p:sp>
    </p:spTree>
    <p:extLst>
      <p:ext uri="{BB962C8B-B14F-4D97-AF65-F5344CB8AC3E}">
        <p14:creationId xmlns:p14="http://schemas.microsoft.com/office/powerpoint/2010/main" val="2051815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57F1E4F-1CFF-5643-939E-217C01CDF565}" type="slidenum">
              <a:rPr lang="en-US" smtClean="0"/>
              <a:pPr/>
              <a:t>12</a:t>
            </a:fld>
            <a:endParaRPr lang="en-US" dirty="0"/>
          </a:p>
        </p:txBody>
      </p:sp>
      <p:sp>
        <p:nvSpPr>
          <p:cNvPr id="4" name="Rectangle 3"/>
          <p:cNvSpPr/>
          <p:nvPr/>
        </p:nvSpPr>
        <p:spPr>
          <a:xfrm>
            <a:off x="3447393" y="313470"/>
            <a:ext cx="6096000" cy="707886"/>
          </a:xfrm>
          <a:prstGeom prst="rect">
            <a:avLst/>
          </a:prstGeom>
        </p:spPr>
        <p:txBody>
          <a:bodyPr>
            <a:spAutoFit/>
          </a:bodyPr>
          <a:lstStyle/>
          <a:p>
            <a:pPr algn="ctr"/>
            <a:r>
              <a:rPr lang="fa-IR" sz="4000" dirty="0" smtClean="0">
                <a:solidFill>
                  <a:schemeClr val="accent1"/>
                </a:solidFill>
                <a:cs typeface="B Titr" pitchFamily="2" charset="-78"/>
              </a:rPr>
              <a:t>تلفیق دارویی</a:t>
            </a:r>
            <a:r>
              <a:rPr lang="fa-IR" sz="4000" dirty="0" smtClean="0">
                <a:solidFill>
                  <a:schemeClr val="accent1"/>
                </a:solidFill>
                <a:cs typeface="B Yagut" pitchFamily="2" charset="-78"/>
              </a:rPr>
              <a:t> </a:t>
            </a:r>
            <a:endParaRPr lang="fa-IR" sz="4000" dirty="0">
              <a:solidFill>
                <a:schemeClr val="accent1"/>
              </a:solidFill>
              <a:cs typeface="B Yagut" pitchFamily="2" charset="-78"/>
            </a:endParaRPr>
          </a:p>
        </p:txBody>
      </p:sp>
      <p:sp>
        <p:nvSpPr>
          <p:cNvPr id="7" name="Content Placeholder 2"/>
          <p:cNvSpPr txBox="1">
            <a:spLocks/>
          </p:cNvSpPr>
          <p:nvPr/>
        </p:nvSpPr>
        <p:spPr>
          <a:xfrm>
            <a:off x="2589212" y="1460938"/>
            <a:ext cx="8915400" cy="4035972"/>
          </a:xfrm>
          <a:prstGeom prst="rect">
            <a:avLst/>
          </a:prstGeom>
        </p:spPr>
        <p:txBody>
          <a:bodyPr vert="horz" lIns="91440" tIns="45720" rIns="91440" bIns="45720" rtlCol="0" anchor="t">
            <a:normAutofit/>
          </a:bodyPr>
          <a:lstStyle/>
          <a:p>
            <a:pPr marL="0" marR="0" lvl="0" indent="0" algn="just" defTabSz="457200" rtl="1" eaLnBrk="1" fontAlgn="auto" latinLnBrk="0" hangingPunct="1">
              <a:lnSpc>
                <a:spcPct val="100000"/>
              </a:lnSpc>
              <a:spcBef>
                <a:spcPts val="1000"/>
              </a:spcBef>
              <a:spcAft>
                <a:spcPts val="0"/>
              </a:spcAft>
              <a:buClr>
                <a:schemeClr val="accent1"/>
              </a:buClr>
              <a:buSzTx/>
              <a:buFont typeface="Wingdings 3" charset="2"/>
              <a:buNone/>
              <a:tabLst/>
              <a:defRPr/>
            </a:pPr>
            <a:endParaRPr kumimoji="0" lang="en-US" sz="1600" b="0" i="0" u="none" strike="noStrike" kern="1200" cap="none" spc="0" normalizeH="0" baseline="0" noProof="0" dirty="0">
              <a:ln>
                <a:noFill/>
              </a:ln>
              <a:solidFill>
                <a:srgbClr val="0070C0"/>
              </a:solidFill>
              <a:effectLst/>
              <a:uLnTx/>
              <a:uFillTx/>
              <a:latin typeface="+mn-lt"/>
              <a:ea typeface="+mn-ea"/>
              <a:cs typeface="+mn-cs"/>
            </a:endParaRPr>
          </a:p>
        </p:txBody>
      </p:sp>
      <p:sp>
        <p:nvSpPr>
          <p:cNvPr id="8" name="Content Placeholder 2"/>
          <p:cNvSpPr txBox="1">
            <a:spLocks/>
          </p:cNvSpPr>
          <p:nvPr/>
        </p:nvSpPr>
        <p:spPr>
          <a:xfrm>
            <a:off x="2121502" y="1634358"/>
            <a:ext cx="8915400" cy="4072758"/>
          </a:xfrm>
          <a:prstGeom prst="rect">
            <a:avLst/>
          </a:prstGeom>
        </p:spPr>
        <p:txBody>
          <a:bodyPr vert="horz" lIns="91440" tIns="45720" rIns="91440" bIns="45720" rtlCol="0" anchor="t">
            <a:normAutofit/>
          </a:bodyPr>
          <a:lstStyle/>
          <a:p>
            <a:pPr marL="0" marR="0" lvl="0" indent="0" algn="just" defTabSz="457200" rtl="1" eaLnBrk="1" fontAlgn="auto" latinLnBrk="0" hangingPunct="1">
              <a:lnSpc>
                <a:spcPct val="100000"/>
              </a:lnSpc>
              <a:spcBef>
                <a:spcPts val="1000"/>
              </a:spcBef>
              <a:spcAft>
                <a:spcPts val="0"/>
              </a:spcAft>
              <a:buClr>
                <a:schemeClr val="accent1"/>
              </a:buClr>
              <a:buSzTx/>
              <a:buFont typeface="Wingdings 3" charset="2"/>
              <a:buNone/>
              <a:tabLst/>
              <a:defRPr/>
            </a:pPr>
            <a:endParaRPr kumimoji="0" lang="en-US" sz="1200" b="0" i="0" u="none" strike="noStrike" kern="1200" cap="none" spc="0" normalizeH="0" baseline="0" noProof="0" dirty="0">
              <a:ln>
                <a:noFill/>
              </a:ln>
              <a:solidFill>
                <a:srgbClr val="0070C0"/>
              </a:solidFill>
              <a:effectLst/>
              <a:uLnTx/>
              <a:uFillTx/>
              <a:latin typeface="+mn-lt"/>
              <a:ea typeface="+mn-ea"/>
              <a:cs typeface="+mn-cs"/>
            </a:endParaRPr>
          </a:p>
        </p:txBody>
      </p:sp>
      <p:sp>
        <p:nvSpPr>
          <p:cNvPr id="10" name="Rectangle 9"/>
          <p:cNvSpPr/>
          <p:nvPr/>
        </p:nvSpPr>
        <p:spPr>
          <a:xfrm>
            <a:off x="1653792" y="1021356"/>
            <a:ext cx="9312164" cy="5632311"/>
          </a:xfrm>
          <a:prstGeom prst="rect">
            <a:avLst/>
          </a:prstGeom>
        </p:spPr>
        <p:txBody>
          <a:bodyPr wrap="square">
            <a:spAutoFit/>
          </a:bodyPr>
          <a:lstStyle/>
          <a:p>
            <a:pPr algn="r" rtl="1">
              <a:lnSpc>
                <a:spcPct val="150000"/>
              </a:lnSpc>
              <a:buFont typeface="Wingdings" pitchFamily="2" charset="2"/>
              <a:buChar char="Ø"/>
            </a:pPr>
            <a:r>
              <a:rPr lang="fa-IR" sz="2400" dirty="0" smtClean="0">
                <a:cs typeface="B Zar" pitchFamily="2" charset="-78"/>
              </a:rPr>
              <a:t>بررسی داروهای در حال مصرف بیمار (اعم از </a:t>
            </a:r>
            <a:r>
              <a:rPr lang="fa-IR" sz="2400" dirty="0" smtClean="0">
                <a:solidFill>
                  <a:srgbClr val="0070C0"/>
                </a:solidFill>
                <a:cs typeface="B Zar" pitchFamily="2" charset="-78"/>
              </a:rPr>
              <a:t>گیاهی، سنتی و شیمیایی</a:t>
            </a:r>
            <a:r>
              <a:rPr lang="fa-IR" sz="2400" dirty="0" smtClean="0">
                <a:cs typeface="B Zar" pitchFamily="2" charset="-78"/>
              </a:rPr>
              <a:t>) و ثبت در سوابق بیماران</a:t>
            </a:r>
          </a:p>
          <a:p>
            <a:pPr algn="r" rtl="1">
              <a:lnSpc>
                <a:spcPct val="150000"/>
              </a:lnSpc>
              <a:buFont typeface="Wingdings" pitchFamily="2" charset="2"/>
              <a:buChar char="Ø"/>
            </a:pPr>
            <a:r>
              <a:rPr lang="fa-IR" sz="2400" dirty="0" smtClean="0">
                <a:cs typeface="B Zar" pitchFamily="2" charset="-78"/>
              </a:rPr>
              <a:t>توجه به فهرست در حال مصرف بیمار</a:t>
            </a:r>
          </a:p>
          <a:p>
            <a:pPr algn="r" rtl="1">
              <a:lnSpc>
                <a:spcPct val="150000"/>
              </a:lnSpc>
              <a:buFont typeface="Wingdings" pitchFamily="2" charset="2"/>
              <a:buChar char="Ø"/>
            </a:pPr>
            <a:r>
              <a:rPr lang="fa-IR" sz="2400" dirty="0" smtClean="0">
                <a:cs typeface="B Zar" pitchFamily="2" charset="-78"/>
              </a:rPr>
              <a:t>تهیه فهرست داروهایی که بیمار از آن به بعد به تجویز پزشك باید مصرف نماید و توجه به ناهمخوانیهای احتمالی و رفع آن در انتهای ویزیت</a:t>
            </a:r>
          </a:p>
          <a:p>
            <a:pPr algn="r" rtl="1">
              <a:lnSpc>
                <a:spcPct val="150000"/>
              </a:lnSpc>
              <a:buFont typeface="Wingdings" pitchFamily="2" charset="2"/>
              <a:buChar char="Ø"/>
            </a:pPr>
            <a:r>
              <a:rPr lang="fa-IR" sz="2400" dirty="0" smtClean="0">
                <a:cs typeface="B Zar" pitchFamily="2" charset="-78"/>
              </a:rPr>
              <a:t> آموزش به بیمار در خصوص داروهای تجویز شده و تحویل فهرست داروها به وی</a:t>
            </a:r>
          </a:p>
          <a:p>
            <a:pPr algn="r" rtl="1">
              <a:lnSpc>
                <a:spcPct val="150000"/>
              </a:lnSpc>
              <a:buFont typeface="Wingdings" pitchFamily="2" charset="2"/>
              <a:buChar char="Ø"/>
            </a:pPr>
            <a:r>
              <a:rPr lang="fa-IR" sz="2400" dirty="0" smtClean="0">
                <a:cs typeface="B Zar" pitchFamily="2" charset="-78"/>
              </a:rPr>
              <a:t> ثبت سوابق در پرونده بیمار سرپایی توسط پزشك به صورت قابل استفاده و خوانا</a:t>
            </a:r>
          </a:p>
          <a:p>
            <a:pPr algn="r" rtl="1">
              <a:lnSpc>
                <a:spcPct val="150000"/>
              </a:lnSpc>
              <a:buFont typeface="Wingdings" pitchFamily="2" charset="2"/>
              <a:buChar char="Ø"/>
            </a:pPr>
            <a:r>
              <a:rPr lang="fa-IR" sz="2400" dirty="0" smtClean="0">
                <a:cs typeface="B Zar" pitchFamily="2" charset="-78"/>
              </a:rPr>
              <a:t>ثبت سوابق در پرونده الکترونیك بیمار سرپایی با شناسه منحصر به فرد قابل بازیابی</a:t>
            </a:r>
          </a:p>
          <a:p>
            <a:pPr algn="r" rtl="1">
              <a:lnSpc>
                <a:spcPct val="150000"/>
              </a:lnSpc>
              <a:buFont typeface="Wingdings" pitchFamily="2" charset="2"/>
              <a:buChar char="Ø"/>
            </a:pPr>
            <a:endParaRPr lang="fa-IR" sz="2400" dirty="0" smtClean="0">
              <a:cs typeface="B Zar" pitchFamily="2" charset="-78"/>
            </a:endParaRPr>
          </a:p>
          <a:p>
            <a:pPr algn="r" rtl="1">
              <a:lnSpc>
                <a:spcPct val="150000"/>
              </a:lnSpc>
            </a:pPr>
            <a:r>
              <a:rPr lang="fa-IR" sz="2400" dirty="0" smtClean="0">
                <a:solidFill>
                  <a:srgbClr val="0070C0"/>
                </a:solidFill>
                <a:cs typeface="B Zar" pitchFamily="2" charset="-78"/>
              </a:rPr>
              <a:t>اخذ و ثبت اطلاعات مربوط به داروهای فعلی از بیمار یا خانواده وی بایستی توسط پزشك صورت پذیرد.</a:t>
            </a:r>
          </a:p>
        </p:txBody>
      </p:sp>
    </p:spTree>
    <p:extLst>
      <p:ext uri="{BB962C8B-B14F-4D97-AF65-F5344CB8AC3E}">
        <p14:creationId xmlns:p14="http://schemas.microsoft.com/office/powerpoint/2010/main" val="3473467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
        <p:nvSpPr>
          <p:cNvPr id="5" name="Content Placeholder 2">
            <a:extLst>
              <a:ext uri="{FF2B5EF4-FFF2-40B4-BE49-F238E27FC236}">
                <a16:creationId xmlns:a16="http://schemas.microsoft.com/office/drawing/2014/main" id="{4C4ED399-6C8D-47C5-A08D-6A6A4CA112D7}"/>
              </a:ext>
            </a:extLst>
          </p:cNvPr>
          <p:cNvSpPr>
            <a:spLocks noGrp="1"/>
          </p:cNvSpPr>
          <p:nvPr>
            <p:ph idx="1"/>
          </p:nvPr>
        </p:nvSpPr>
        <p:spPr>
          <a:xfrm>
            <a:off x="940526" y="1332410"/>
            <a:ext cx="10585106" cy="3901741"/>
          </a:xfrm>
        </p:spPr>
        <p:txBody>
          <a:bodyPr>
            <a:noAutofit/>
          </a:bodyPr>
          <a:lstStyle/>
          <a:p>
            <a:pPr algn="r" rtl="1"/>
            <a:r>
              <a:rPr lang="fa-IR" sz="2400" dirty="0">
                <a:cs typeface="B Zar" panose="00000400000000000000" pitchFamily="2" charset="-78"/>
              </a:rPr>
              <a:t>اهمیت تلفیق دارویی در کلینیک های سرپایی در این سنجه مورد تاکید و ارزیابی قرار میگیرد. پزشکان موظف هستند تمامی داروهای مصرفی بیمار چه خود تجویز نموده باشند و چه سایر پزشکان </a:t>
            </a:r>
            <a:r>
              <a:rPr lang="en-CA" sz="2400" dirty="0">
                <a:cs typeface="B Zar" panose="00000400000000000000" pitchFamily="2" charset="-78"/>
              </a:rPr>
              <a:t>,</a:t>
            </a:r>
            <a:r>
              <a:rPr lang="fa-IR" sz="2400" dirty="0">
                <a:cs typeface="B Zar" panose="00000400000000000000" pitchFamily="2" charset="-78"/>
              </a:rPr>
              <a:t> در پرونده سرپایی بیمار مکتوب نموده و در صورتی که بیمار سرپایی همه داروهای مصرفی را همراه نیاورده باشد پزشک میتواند از بیمار درخواست کند تا یکی از اعضا خانواده داروهای در منزل بیمار را نزد پزشک بیاورد یا در صورتی که ممکن نباشد نام داروهاو نحوه مصرف آنها را تلفنی برای پزشک بخواند. پزشک میتواند در صورتی که در مورد قطع یا ادامه دارویی نیازمند مشاوره تخصصی دیگری باشد مشاوره را از پزشک متخصص دیگر درخواست نماید. تلفیق دارویی اهمیت زیادی در جلوگیری از مصرف همزمان داروهای از یک خانواده که معمولا نباید با هم مصرف شوند یا داروهایی که در صورت مصرف همزمان منجر به عارضه در بیمار میشوند اما هر یک توسط پزشکان متعدد برای بیمار تجویز و بیمار بعلت ناآگاهی همه را با هم مصرف نموده و خود را در معرض عوارض </a:t>
            </a:r>
            <a:r>
              <a:rPr lang="fa-IR" sz="2400" dirty="0" smtClean="0">
                <a:cs typeface="B Zar" panose="00000400000000000000" pitchFamily="2" charset="-78"/>
              </a:rPr>
              <a:t>گاه شدید </a:t>
            </a:r>
            <a:r>
              <a:rPr lang="fa-IR" sz="2400" dirty="0">
                <a:cs typeface="B Zar" panose="00000400000000000000" pitchFamily="2" charset="-78"/>
              </a:rPr>
              <a:t>قرار میدهد.</a:t>
            </a:r>
            <a:endParaRPr lang="en-CA" sz="2400" dirty="0">
              <a:cs typeface="B Zar" panose="00000400000000000000" pitchFamily="2" charset="-78"/>
            </a:endParaRPr>
          </a:p>
        </p:txBody>
      </p:sp>
    </p:spTree>
    <p:extLst>
      <p:ext uri="{BB962C8B-B14F-4D97-AF65-F5344CB8AC3E}">
        <p14:creationId xmlns:p14="http://schemas.microsoft.com/office/powerpoint/2010/main" val="1603802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852710"/>
            <a:ext cx="8911687" cy="747490"/>
          </a:xfrm>
        </p:spPr>
        <p:txBody>
          <a:bodyPr>
            <a:normAutofit fontScale="90000"/>
          </a:bodyPr>
          <a:lstStyle/>
          <a:p>
            <a:pPr algn="ctr"/>
            <a:r>
              <a:rPr lang="fa-IR" sz="4400" b="1" dirty="0" smtClean="0">
                <a:solidFill>
                  <a:schemeClr val="accent1"/>
                </a:solidFill>
                <a:latin typeface="Calibri Light" panose="020F0302020204030204" pitchFamily="34" charset="0"/>
                <a:ea typeface="Times New Roman" panose="02020603050405020304" pitchFamily="18" charset="0"/>
                <a:cs typeface="B Titr" pitchFamily="2" charset="-78"/>
              </a:rPr>
              <a:t>بیماران خاص </a:t>
            </a:r>
            <a:r>
              <a:rPr lang="en-US" sz="2800" b="1"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t/>
            </a:r>
            <a:br>
              <a:rPr lang="en-US" sz="2800" b="1"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br>
            <a:endParaRPr lang="en-US" sz="2800" dirty="0">
              <a:solidFill>
                <a:srgbClr val="C00000"/>
              </a:solidFill>
            </a:endParaRPr>
          </a:p>
        </p:txBody>
      </p:sp>
      <p:sp>
        <p:nvSpPr>
          <p:cNvPr id="3" name="Content Placeholder 2"/>
          <p:cNvSpPr>
            <a:spLocks noGrp="1"/>
          </p:cNvSpPr>
          <p:nvPr>
            <p:ph idx="1"/>
          </p:nvPr>
        </p:nvSpPr>
        <p:spPr>
          <a:xfrm>
            <a:off x="2589212" y="2133600"/>
            <a:ext cx="8915400" cy="3241288"/>
          </a:xfrm>
        </p:spPr>
        <p:txBody>
          <a:bodyPr>
            <a:normAutofit fontScale="92500" lnSpcReduction="10000"/>
          </a:bodyPr>
          <a:lstStyle/>
          <a:p>
            <a:pPr algn="r" rtl="1"/>
            <a:r>
              <a:rPr lang="fa-IR" sz="2800" dirty="0" smtClean="0">
                <a:cs typeface="B Zar" pitchFamily="2" charset="-78"/>
              </a:rPr>
              <a:t>شناسایی ملاحظات تهدید کننده ایمنی در خصوص بیماران خاص</a:t>
            </a:r>
          </a:p>
          <a:p>
            <a:pPr algn="r" rtl="1"/>
            <a:r>
              <a:rPr lang="fa-IR" sz="2800" dirty="0" smtClean="0">
                <a:cs typeface="B Zar" pitchFamily="2" charset="-78"/>
              </a:rPr>
              <a:t>آشنایی کارکنان</a:t>
            </a:r>
          </a:p>
          <a:p>
            <a:pPr algn="r" rtl="1"/>
            <a:r>
              <a:rPr lang="fa-IR" sz="2800" dirty="0" smtClean="0">
                <a:cs typeface="B Zar" pitchFamily="2" charset="-78"/>
              </a:rPr>
              <a:t>اتخاذ و اجرای راهکارهای استاندارد</a:t>
            </a:r>
          </a:p>
          <a:p>
            <a:pPr algn="r" rtl="1"/>
            <a:r>
              <a:rPr lang="fa-IR" sz="2800" dirty="0" smtClean="0">
                <a:cs typeface="B Zar" pitchFamily="2" charset="-78"/>
              </a:rPr>
              <a:t>رعایت ضوابط اختصاصی </a:t>
            </a:r>
            <a:endParaRPr lang="fa-IR" sz="2800" dirty="0" smtClean="0">
              <a:solidFill>
                <a:schemeClr val="tx1"/>
              </a:solidFill>
              <a:latin typeface="Calibri Light" panose="020F0302020204030204" pitchFamily="34" charset="0"/>
              <a:ea typeface="Times New Roman" panose="02020603050405020304" pitchFamily="18" charset="0"/>
              <a:cs typeface="B Zar" pitchFamily="2" charset="-78"/>
            </a:endParaRPr>
          </a:p>
          <a:p>
            <a:pPr algn="just" rtl="1">
              <a:lnSpc>
                <a:spcPct val="107000"/>
              </a:lnSpc>
              <a:spcAft>
                <a:spcPts val="800"/>
              </a:spcAft>
              <a:buNone/>
            </a:pPr>
            <a:endParaRPr lang="fa-IR" sz="2800" dirty="0">
              <a:solidFill>
                <a:schemeClr val="tx1"/>
              </a:solidFill>
              <a:latin typeface="Calibri Light" panose="020F0302020204030204" pitchFamily="34" charset="0"/>
              <a:ea typeface="Times New Roman" panose="02020603050405020304" pitchFamily="18" charset="0"/>
              <a:cs typeface="B Zar" pitchFamily="2" charset="-78"/>
            </a:endParaRPr>
          </a:p>
          <a:p>
            <a:pPr algn="just" rtl="1">
              <a:lnSpc>
                <a:spcPct val="107000"/>
              </a:lnSpc>
              <a:spcAft>
                <a:spcPts val="800"/>
              </a:spcAft>
              <a:buNone/>
            </a:pPr>
            <a:r>
              <a:rPr lang="fa-IR" sz="2800" dirty="0" smtClean="0">
                <a:solidFill>
                  <a:srgbClr val="0070C0"/>
                </a:solidFill>
                <a:cs typeface="B Zar" pitchFamily="2" charset="-78"/>
              </a:rPr>
              <a:t>ثبت اطلاعات پزشکی بیماران تالاسمی و هموفیلی</a:t>
            </a:r>
          </a:p>
          <a:p>
            <a:pPr algn="r" rtl="1">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652736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2255" y="624110"/>
            <a:ext cx="9642358" cy="793210"/>
          </a:xfrm>
        </p:spPr>
        <p:txBody>
          <a:bodyPr>
            <a:normAutofit fontScale="90000"/>
          </a:bodyPr>
          <a:lstStyle/>
          <a:p>
            <a:pPr algn="ctr" rtl="1"/>
            <a:r>
              <a:rPr lang="fa-IR" sz="4000" b="1" dirty="0" smtClean="0">
                <a:solidFill>
                  <a:schemeClr val="accent1"/>
                </a:solidFill>
                <a:latin typeface="Calibri" panose="020F0502020204030204" pitchFamily="34" charset="0"/>
                <a:ea typeface="Calibri" panose="020F0502020204030204" pitchFamily="34" charset="0"/>
                <a:cs typeface="B Titr" pitchFamily="2" charset="-78"/>
              </a:rPr>
              <a:t>خدمات آزمایشگاه </a:t>
            </a:r>
            <a:r>
              <a:rPr lang="en-US" sz="2000" b="1" dirty="0">
                <a:latin typeface="Calibri" panose="020F0502020204030204" pitchFamily="34" charset="0"/>
                <a:ea typeface="Calibri" panose="020F0502020204030204" pitchFamily="34" charset="0"/>
                <a:cs typeface="Times New Roman" panose="02020603050405020304" pitchFamily="18" charset="0"/>
              </a:rPr>
              <a:t/>
            </a:r>
            <a:br>
              <a:rPr lang="en-US" sz="2000" b="1" dirty="0">
                <a:latin typeface="Calibri" panose="020F0502020204030204" pitchFamily="34" charset="0"/>
                <a:ea typeface="Calibri" panose="020F0502020204030204" pitchFamily="34" charset="0"/>
                <a:cs typeface="Times New Roman" panose="02020603050405020304" pitchFamily="18" charset="0"/>
              </a:rPr>
            </a:br>
            <a:endParaRPr lang="en-US" sz="2000" b="1" dirty="0"/>
          </a:p>
        </p:txBody>
      </p:sp>
      <p:sp>
        <p:nvSpPr>
          <p:cNvPr id="3" name="Content Placeholder 2"/>
          <p:cNvSpPr>
            <a:spLocks noGrp="1"/>
          </p:cNvSpPr>
          <p:nvPr>
            <p:ph idx="1"/>
          </p:nvPr>
        </p:nvSpPr>
        <p:spPr>
          <a:xfrm>
            <a:off x="1543050" y="1678898"/>
            <a:ext cx="9965275" cy="3502702"/>
          </a:xfrm>
        </p:spPr>
        <p:txBody>
          <a:bodyPr>
            <a:noAutofit/>
          </a:bodyPr>
          <a:lstStyle/>
          <a:p>
            <a:pPr algn="just" rtl="1">
              <a:lnSpc>
                <a:spcPct val="107000"/>
              </a:lnSpc>
              <a:spcAft>
                <a:spcPts val="800"/>
              </a:spcAft>
            </a:pPr>
            <a:r>
              <a:rPr lang="fa-IR" sz="2800" dirty="0" smtClean="0">
                <a:cs typeface="B Zar" pitchFamily="2" charset="-78"/>
              </a:rPr>
              <a:t>دسترسی تسهیل شده (پیش بینی راهنمایی و دسترسی آسان برای افراد کم توان جسمی)</a:t>
            </a:r>
          </a:p>
          <a:p>
            <a:pPr algn="just" rtl="1">
              <a:lnSpc>
                <a:spcPct val="107000"/>
              </a:lnSpc>
              <a:spcAft>
                <a:spcPts val="800"/>
              </a:spcAft>
            </a:pPr>
            <a:r>
              <a:rPr lang="fa-IR" sz="2800" dirty="0" smtClean="0">
                <a:cs typeface="B Zar" pitchFamily="2" charset="-78"/>
              </a:rPr>
              <a:t>رعایت ضوابط مربوط و اصول کیفیت و ایمنی بیمار</a:t>
            </a:r>
          </a:p>
          <a:p>
            <a:pPr algn="just" rtl="1">
              <a:lnSpc>
                <a:spcPct val="107000"/>
              </a:lnSpc>
              <a:spcAft>
                <a:spcPts val="800"/>
              </a:spcAft>
            </a:pPr>
            <a:r>
              <a:rPr lang="fa-IR" sz="2800" dirty="0" smtClean="0">
                <a:cs typeface="B Zar" pitchFamily="2" charset="-78"/>
              </a:rPr>
              <a:t>پذیرش و راهنمایی بیماران در نوبت کاری بعد از ظهر</a:t>
            </a:r>
          </a:p>
          <a:p>
            <a:pPr algn="just" rtl="1">
              <a:lnSpc>
                <a:spcPct val="107000"/>
              </a:lnSpc>
              <a:spcAft>
                <a:spcPts val="800"/>
              </a:spcAft>
            </a:pPr>
            <a:r>
              <a:rPr lang="fa-IR" sz="2800" dirty="0" smtClean="0">
                <a:cs typeface="B Zar" pitchFamily="2" charset="-78"/>
              </a:rPr>
              <a:t>شناسایی آزمایشهای شایع در کمیته درمان دارو و تجهیزات پزشکی</a:t>
            </a:r>
          </a:p>
          <a:p>
            <a:pPr algn="just" rtl="1">
              <a:lnSpc>
                <a:spcPct val="107000"/>
              </a:lnSpc>
              <a:spcAft>
                <a:spcPts val="800"/>
              </a:spcAft>
            </a:pPr>
            <a:r>
              <a:rPr lang="fa-IR" sz="2800" dirty="0" smtClean="0">
                <a:cs typeface="B Zar" pitchFamily="2" charset="-78"/>
              </a:rPr>
              <a:t>راه اندازی/ عقد قراداد ارجاع نمونه</a:t>
            </a:r>
          </a:p>
          <a:p>
            <a:pPr algn="just" rtl="1">
              <a:lnSpc>
                <a:spcPct val="107000"/>
              </a:lnSpc>
              <a:spcAft>
                <a:spcPts val="800"/>
              </a:spcAft>
            </a:pPr>
            <a:r>
              <a:rPr lang="fa-IR" sz="2800" dirty="0" smtClean="0">
                <a:cs typeface="B Zar" pitchFamily="2" charset="-78"/>
              </a:rPr>
              <a:t>تکمیل بودن بسته خدمات تشخیصی و درمانی با توجه به نوع گرایش و خدمات شایع</a:t>
            </a:r>
            <a:endParaRPr lang="en-US" sz="2800" dirty="0">
              <a:solidFill>
                <a:schemeClr val="tx1"/>
              </a:solidFill>
              <a:latin typeface="Calibri" panose="020F0502020204030204" pitchFamily="34" charset="0"/>
              <a:ea typeface="Calibri" panose="020F0502020204030204" pitchFamily="34" charset="0"/>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849783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4321" y="1334124"/>
            <a:ext cx="10852879" cy="5340995"/>
          </a:xfrm>
        </p:spPr>
        <p:txBody>
          <a:bodyPr>
            <a:noAutofit/>
          </a:bodyPr>
          <a:lstStyle/>
          <a:p>
            <a:pPr algn="just" rtl="1">
              <a:lnSpc>
                <a:spcPct val="107000"/>
              </a:lnSpc>
              <a:spcBef>
                <a:spcPts val="200"/>
              </a:spcBef>
            </a:pPr>
            <a:r>
              <a:rPr lang="fa-IR" sz="2800" dirty="0" smtClean="0">
                <a:cs typeface="B Zar" pitchFamily="2" charset="-78"/>
              </a:rPr>
              <a:t>حضور مسئول فنی در ساعات فعالیت درمانگاهها</a:t>
            </a:r>
          </a:p>
          <a:p>
            <a:pPr algn="just" rtl="1">
              <a:lnSpc>
                <a:spcPct val="107000"/>
              </a:lnSpc>
              <a:spcBef>
                <a:spcPts val="200"/>
              </a:spcBef>
            </a:pPr>
            <a:r>
              <a:rPr lang="fa-IR" sz="2800" dirty="0" smtClean="0">
                <a:cs typeface="B Zar" pitchFamily="2" charset="-78"/>
              </a:rPr>
              <a:t>دسترسی تسهیل شده</a:t>
            </a:r>
          </a:p>
          <a:p>
            <a:pPr algn="just" rtl="1">
              <a:lnSpc>
                <a:spcPct val="107000"/>
              </a:lnSpc>
              <a:spcBef>
                <a:spcPts val="200"/>
              </a:spcBef>
            </a:pPr>
            <a:r>
              <a:rPr lang="fa-IR" sz="2800" dirty="0" smtClean="0">
                <a:cs typeface="B Zar" pitchFamily="2" charset="-78"/>
              </a:rPr>
              <a:t>تامین دارو، ملزومات مصرفی مورد نیاز بیماران سرپایی</a:t>
            </a:r>
          </a:p>
          <a:p>
            <a:pPr algn="just" rtl="1">
              <a:lnSpc>
                <a:spcPct val="107000"/>
              </a:lnSpc>
              <a:spcBef>
                <a:spcPts val="200"/>
              </a:spcBef>
            </a:pPr>
            <a:r>
              <a:rPr lang="fa-IR" sz="2800" dirty="0" smtClean="0">
                <a:cs typeface="B Zar" pitchFamily="2" charset="-78"/>
              </a:rPr>
              <a:t>تحویل داروی درست با دوز درست به بیمار درست (شناسایی صحیح بیماران)</a:t>
            </a:r>
          </a:p>
          <a:p>
            <a:pPr algn="just" rtl="1">
              <a:lnSpc>
                <a:spcPct val="107000"/>
              </a:lnSpc>
              <a:spcBef>
                <a:spcPts val="200"/>
              </a:spcBef>
            </a:pPr>
            <a:r>
              <a:rPr lang="fa-IR" sz="2800" dirty="0" smtClean="0">
                <a:cs typeface="B Zar" pitchFamily="2" charset="-78"/>
              </a:rPr>
              <a:t>آموزش به بیمار : در خصوص دوز، نحوه و زمان مصرف، راه مصرف، عوارض احتمالی، نحوه نگهداری، هشدارها و سایر توضیحات لازم</a:t>
            </a:r>
          </a:p>
          <a:p>
            <a:pPr algn="just" rtl="1">
              <a:lnSpc>
                <a:spcPct val="107000"/>
              </a:lnSpc>
              <a:spcBef>
                <a:spcPts val="200"/>
              </a:spcBef>
            </a:pPr>
            <a:r>
              <a:rPr lang="fa-IR" sz="2800" dirty="0" smtClean="0">
                <a:cs typeface="B Zar" pitchFamily="2" charset="-78"/>
              </a:rPr>
              <a:t>رعایت موارد دارودهی صحیح به تناسب نسخه پیچی</a:t>
            </a:r>
          </a:p>
          <a:p>
            <a:pPr algn="just" rtl="1">
              <a:lnSpc>
                <a:spcPct val="107000"/>
              </a:lnSpc>
              <a:spcBef>
                <a:spcPts val="200"/>
              </a:spcBef>
            </a:pPr>
            <a:r>
              <a:rPr lang="fa-IR" sz="2800" dirty="0" smtClean="0">
                <a:cs typeface="B Zar" pitchFamily="2" charset="-78"/>
              </a:rPr>
              <a:t>رعایت موازین نگهداری داروهای مشابه و پرخطر </a:t>
            </a:r>
          </a:p>
          <a:p>
            <a:pPr algn="just" rtl="1">
              <a:lnSpc>
                <a:spcPct val="107000"/>
              </a:lnSpc>
              <a:spcBef>
                <a:spcPts val="200"/>
              </a:spcBef>
            </a:pPr>
            <a:r>
              <a:rPr lang="fa-IR" sz="2800" dirty="0" smtClean="0">
                <a:cs typeface="B Zar" pitchFamily="2" charset="-78"/>
              </a:rPr>
              <a:t>رعایت موازین نسخه پیچی و تحویل داروهای مشابه و پرخطر </a:t>
            </a:r>
          </a:p>
          <a:p>
            <a:pPr algn="just" rtl="1">
              <a:lnSpc>
                <a:spcPct val="107000"/>
              </a:lnSpc>
              <a:spcBef>
                <a:spcPts val="200"/>
              </a:spcBef>
              <a:buNone/>
            </a:pPr>
            <a:endParaRPr lang="fa-IR" sz="2800" b="1" dirty="0" smtClean="0">
              <a:solidFill>
                <a:schemeClr val="tx1"/>
              </a:solidFill>
              <a:latin typeface="Calibri Light" panose="020F0302020204030204" pitchFamily="34" charset="0"/>
              <a:ea typeface="Times New Roman" panose="02020603050405020304" pitchFamily="18" charset="0"/>
              <a:cs typeface="B Zar" pitchFamily="2" charset="-78"/>
            </a:endParaRPr>
          </a:p>
          <a:p>
            <a:pPr algn="just" rtl="1">
              <a:lnSpc>
                <a:spcPct val="107000"/>
              </a:lnSpc>
              <a:spcBef>
                <a:spcPts val="200"/>
              </a:spcBef>
              <a:buNone/>
            </a:pPr>
            <a:r>
              <a:rPr lang="fa-IR" sz="2800" dirty="0" smtClean="0">
                <a:cs typeface="B Zar" pitchFamily="2" charset="-78"/>
              </a:rPr>
              <a:t>کلیه سنجه های مرتبط با دارودهی ایمن</a:t>
            </a:r>
            <a:endParaRPr lang="fa-IR" sz="2400" b="1" dirty="0">
              <a:solidFill>
                <a:schemeClr val="tx1"/>
              </a:solidFill>
              <a:latin typeface="Calibri Light" panose="020F0302020204030204" pitchFamily="34" charset="0"/>
              <a:ea typeface="Times New Roman" panose="02020603050405020304" pitchFamily="18" charset="0"/>
              <a:cs typeface="B Zar" pitchFamily="2" charset="-78"/>
            </a:endParaRPr>
          </a:p>
          <a:p>
            <a:pPr lvl="0" algn="just" rtl="1">
              <a:lnSpc>
                <a:spcPct val="107000"/>
              </a:lnSpc>
              <a:spcAft>
                <a:spcPts val="800"/>
              </a:spcAft>
              <a:buFont typeface="Times New Roman" panose="02020603050405020304" pitchFamily="18" charset="0"/>
              <a:buChar char="-"/>
            </a:pPr>
            <a:endParaRPr lang="en-US" sz="2000" dirty="0">
              <a:solidFill>
                <a:schemeClr val="tx1"/>
              </a:solidFill>
              <a:effectLst/>
              <a:latin typeface="Calibri" panose="020F0502020204030204" pitchFamily="34" charset="0"/>
              <a:ea typeface="Calibri" panose="020F0502020204030204" pitchFamily="34" charset="0"/>
              <a:cs typeface="B Yagut"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
        <p:nvSpPr>
          <p:cNvPr id="5" name="Title 1"/>
          <p:cNvSpPr>
            <a:spLocks noGrp="1"/>
          </p:cNvSpPr>
          <p:nvPr>
            <p:ph type="title"/>
          </p:nvPr>
        </p:nvSpPr>
        <p:spPr>
          <a:xfrm>
            <a:off x="1862255" y="209863"/>
            <a:ext cx="9642358" cy="824458"/>
          </a:xfrm>
        </p:spPr>
        <p:txBody>
          <a:bodyPr>
            <a:normAutofit fontScale="90000"/>
          </a:bodyPr>
          <a:lstStyle/>
          <a:p>
            <a:pPr algn="ctr" rtl="1"/>
            <a:r>
              <a:rPr lang="fa-IR" sz="4000" b="1" dirty="0" smtClean="0">
                <a:solidFill>
                  <a:schemeClr val="accent1"/>
                </a:solidFill>
                <a:latin typeface="Calibri" panose="020F0502020204030204" pitchFamily="34" charset="0"/>
                <a:ea typeface="Calibri" panose="020F0502020204030204" pitchFamily="34" charset="0"/>
                <a:cs typeface="B Titr" pitchFamily="2" charset="-78"/>
              </a:rPr>
              <a:t>داروخانه</a:t>
            </a:r>
            <a:r>
              <a:rPr lang="en-US" sz="20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a:r>
            <a:br>
              <a:rPr lang="en-US" sz="20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br>
            <a:endParaRPr lang="en-US" sz="2000" b="1" dirty="0">
              <a:solidFill>
                <a:schemeClr val="accent1"/>
              </a:solidFill>
            </a:endParaRPr>
          </a:p>
        </p:txBody>
      </p:sp>
    </p:spTree>
    <p:extLst>
      <p:ext uri="{BB962C8B-B14F-4D97-AF65-F5344CB8AC3E}">
        <p14:creationId xmlns:p14="http://schemas.microsoft.com/office/powerpoint/2010/main" val="141894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
        <p:nvSpPr>
          <p:cNvPr id="5" name="Content Placeholder 2">
            <a:extLst>
              <a:ext uri="{FF2B5EF4-FFF2-40B4-BE49-F238E27FC236}">
                <a16:creationId xmlns:a16="http://schemas.microsoft.com/office/drawing/2014/main" id="{576F2966-FD5E-4DFB-9FDE-B4E8229F6BD6}"/>
              </a:ext>
            </a:extLst>
          </p:cNvPr>
          <p:cNvSpPr>
            <a:spLocks noGrp="1"/>
          </p:cNvSpPr>
          <p:nvPr>
            <p:ph idx="1"/>
          </p:nvPr>
        </p:nvSpPr>
        <p:spPr>
          <a:xfrm>
            <a:off x="1423851" y="509451"/>
            <a:ext cx="10280458" cy="5669280"/>
          </a:xfrm>
        </p:spPr>
        <p:txBody>
          <a:bodyPr>
            <a:noAutofit/>
          </a:bodyPr>
          <a:lstStyle/>
          <a:p>
            <a:pPr algn="r" rtl="1">
              <a:buFont typeface="Arial" panose="020B0604020202020204" pitchFamily="34" charset="0"/>
              <a:buChar char="•"/>
            </a:pPr>
            <a:r>
              <a:rPr lang="fa-IR" sz="2400" dirty="0">
                <a:solidFill>
                  <a:schemeClr val="tx1"/>
                </a:solidFill>
                <a:cs typeface="B Zar" panose="00000400000000000000" pitchFamily="2" charset="-78"/>
              </a:rPr>
              <a:t>در ساعاتی که داروخانه سر پایی تعطیل است بیمارستان موظف است داروها و لوازم مصرفی بیمار سرپایی را از داروخانه اورژانس تامین نماید.</a:t>
            </a:r>
          </a:p>
          <a:p>
            <a:pPr algn="r" rtl="1"/>
            <a:endParaRPr lang="fa-IR" sz="2400" dirty="0">
              <a:solidFill>
                <a:schemeClr val="tx1"/>
              </a:solidFill>
              <a:cs typeface="B Zar" panose="00000400000000000000" pitchFamily="2" charset="-78"/>
            </a:endParaRPr>
          </a:p>
          <a:p>
            <a:pPr algn="r" rtl="1"/>
            <a:r>
              <a:rPr lang="fa-IR" sz="2400" dirty="0">
                <a:solidFill>
                  <a:schemeClr val="tx1"/>
                </a:solidFill>
                <a:cs typeface="B Zar" panose="00000400000000000000" pitchFamily="2" charset="-78"/>
              </a:rPr>
              <a:t>نتایج ردیابی بیمار و ردیابی خدمت و کارکنان باید همدیگر را تایید کنند در غیر اینصورت به ردیابی ادامه دهید تا یقیین حاصل کنید که نحوه ارایه خدمت در خدمت مورد نظر چگونه است.</a:t>
            </a:r>
          </a:p>
          <a:p>
            <a:pPr algn="r" rtl="1"/>
            <a:endParaRPr lang="fa-IR" sz="2400" dirty="0">
              <a:solidFill>
                <a:schemeClr val="tx1"/>
              </a:solidFill>
              <a:cs typeface="B Zar" panose="00000400000000000000" pitchFamily="2" charset="-78"/>
            </a:endParaRPr>
          </a:p>
          <a:p>
            <a:pPr algn="r" rtl="1"/>
            <a:r>
              <a:rPr lang="fa-IR" sz="2400" dirty="0">
                <a:solidFill>
                  <a:schemeClr val="tx1"/>
                </a:solidFill>
                <a:cs typeface="B Zar" panose="00000400000000000000" pitchFamily="2" charset="-78"/>
              </a:rPr>
              <a:t>در صورتی که سنجه طوری نوشته شده است که بیمارستان را ملزم به ارایه خدمت در زمینه خاصی با رعایت ایمنی بیمار میکند اما الزام به تدوین دستورالعمل در گام های سنجه وجود ندارد از طریق مصاحبه با کارکنان در رده های شغلی مختلف مثلا هم پزشک و هم پرستار در رعایت نحوه ارایه خدمت ایمن به بیمار میتوانید کسب اطلاعات نمایید. در صورت نیاز با بیمار نیز مصاحبه نمایید . میزان انطباق اطلاعات  از طرف افراد مورد مصاحبه در زمینه مورد نظر را امتیازدهی فرمایید.( در صورتی که آیین نامه یا دستورالعمل وزارت بهداشت ابلاغ شده نحوه ارایه خدمت ایمن را مشخص نموده است مبنا آیین نامه/دستورالعمل وزارتخانه است)</a:t>
            </a:r>
          </a:p>
        </p:txBody>
      </p:sp>
    </p:spTree>
    <p:extLst>
      <p:ext uri="{BB962C8B-B14F-4D97-AF65-F5344CB8AC3E}">
        <p14:creationId xmlns:p14="http://schemas.microsoft.com/office/powerpoint/2010/main" val="3234487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59" y="787782"/>
            <a:ext cx="10681653" cy="5743647"/>
          </a:xfrm>
        </p:spPr>
        <p:txBody>
          <a:bodyPr>
            <a:normAutofit/>
          </a:bodyPr>
          <a:lstStyle/>
          <a:p>
            <a:pPr algn="just" rtl="1">
              <a:lnSpc>
                <a:spcPct val="170000"/>
              </a:lnSpc>
              <a:spcBef>
                <a:spcPts val="200"/>
              </a:spcBef>
            </a:pPr>
            <a:r>
              <a:rPr lang="fa-IR" sz="3200" dirty="0" smtClean="0">
                <a:cs typeface="B Zar" pitchFamily="2" charset="-78"/>
              </a:rPr>
              <a:t>دسترسی تسهیل شده</a:t>
            </a:r>
          </a:p>
          <a:p>
            <a:pPr algn="just" rtl="1">
              <a:lnSpc>
                <a:spcPct val="170000"/>
              </a:lnSpc>
              <a:spcBef>
                <a:spcPts val="200"/>
              </a:spcBef>
            </a:pPr>
            <a:r>
              <a:rPr lang="fa-IR" sz="3200" dirty="0" smtClean="0">
                <a:cs typeface="B Zar" pitchFamily="2" charset="-78"/>
              </a:rPr>
              <a:t>پذیرش و راهنمایی بیماران در نوبت کاری بعد از ظهر</a:t>
            </a:r>
          </a:p>
          <a:p>
            <a:pPr algn="just" rtl="1">
              <a:lnSpc>
                <a:spcPct val="170000"/>
              </a:lnSpc>
              <a:spcBef>
                <a:spcPts val="200"/>
              </a:spcBef>
            </a:pPr>
            <a:r>
              <a:rPr lang="fa-IR" sz="3200" dirty="0" smtClean="0">
                <a:cs typeface="B Zar" pitchFamily="2" charset="-78"/>
              </a:rPr>
              <a:t>ارائه خدمات تصویر برداری و </a:t>
            </a:r>
            <a:r>
              <a:rPr lang="fa-IR" sz="3200" dirty="0" smtClean="0">
                <a:cs typeface="B Zar" pitchFamily="2" charset="-78"/>
              </a:rPr>
              <a:t>سونوگرافی</a:t>
            </a:r>
            <a:endParaRPr lang="fa-IR" sz="3200" dirty="0" smtClean="0">
              <a:solidFill>
                <a:schemeClr val="tx1"/>
              </a:solidFill>
              <a:latin typeface="Calibri" panose="020F0502020204030204" pitchFamily="34" charset="0"/>
              <a:ea typeface="Calibri" panose="020F0502020204030204" pitchFamily="34" charset="0"/>
              <a:cs typeface="B Zar" pitchFamily="2" charset="-78"/>
            </a:endParaRPr>
          </a:p>
          <a:p>
            <a:pPr algn="r" rtl="1">
              <a:buNone/>
            </a:pPr>
            <a:r>
              <a:rPr lang="fa-IR" sz="3200" dirty="0" smtClean="0">
                <a:solidFill>
                  <a:srgbClr val="0070C0"/>
                </a:solidFill>
                <a:cs typeface="B Zar" pitchFamily="2" charset="-78"/>
              </a:rPr>
              <a:t>رعایت تمامی استانداردهای کیفی محور تصویربرداری پیش نیاز استقرار این سنجه است</a:t>
            </a:r>
            <a:r>
              <a:rPr lang="fa-IR" sz="3200" dirty="0" smtClean="0">
                <a:cs typeface="B Zar" pitchFamily="2" charset="-78"/>
              </a:rPr>
              <a:t>.</a:t>
            </a:r>
            <a:endParaRPr lang="fa-IR" sz="3200" dirty="0" smtClean="0">
              <a:solidFill>
                <a:schemeClr val="tx1"/>
              </a:solidFill>
              <a:latin typeface="Calibri" panose="020F0502020204030204" pitchFamily="34" charset="0"/>
              <a:ea typeface="Calibri" panose="020F0502020204030204" pitchFamily="34" charset="0"/>
              <a:cs typeface="B Zar" pitchFamily="2" charset="-78"/>
            </a:endParaRPr>
          </a:p>
          <a:p>
            <a:pPr algn="just" rtl="1">
              <a:lnSpc>
                <a:spcPct val="107000"/>
              </a:lnSpc>
              <a:spcBef>
                <a:spcPts val="200"/>
              </a:spcBef>
              <a:buNone/>
            </a:pPr>
            <a:endParaRPr lang="en-US" sz="3200" dirty="0">
              <a:solidFill>
                <a:schemeClr val="tx1"/>
              </a:solidFill>
              <a:latin typeface="Calibri" panose="020F0502020204030204" pitchFamily="34" charset="0"/>
              <a:ea typeface="Calibri" panose="020F0502020204030204" pitchFamily="34" charset="0"/>
              <a:cs typeface="B Yagut"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
        <p:nvSpPr>
          <p:cNvPr id="5" name="Title 1"/>
          <p:cNvSpPr>
            <a:spLocks noGrp="1"/>
          </p:cNvSpPr>
          <p:nvPr>
            <p:ph type="title"/>
          </p:nvPr>
        </p:nvSpPr>
        <p:spPr>
          <a:xfrm>
            <a:off x="1627124" y="359697"/>
            <a:ext cx="9642358" cy="793210"/>
          </a:xfrm>
        </p:spPr>
        <p:txBody>
          <a:bodyPr>
            <a:noAutofit/>
          </a:bodyPr>
          <a:lstStyle/>
          <a:p>
            <a:pPr algn="ctr" rtl="1"/>
            <a:r>
              <a:rPr lang="fa-IR" sz="4000" b="1" dirty="0" smtClean="0">
                <a:solidFill>
                  <a:schemeClr val="accent1"/>
                </a:solidFill>
                <a:latin typeface="Calibri" panose="020F0502020204030204" pitchFamily="34" charset="0"/>
                <a:ea typeface="Calibri" panose="020F0502020204030204" pitchFamily="34" charset="0"/>
                <a:cs typeface="B Titr" pitchFamily="2" charset="-78"/>
              </a:rPr>
              <a:t>تصویربرداری</a:t>
            </a:r>
            <a:r>
              <a:rPr lang="fa-IR" sz="24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a:r>
            <a:br>
              <a:rPr lang="en-US" sz="24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br>
            <a:endParaRPr lang="en-US" sz="2400" b="1" dirty="0">
              <a:solidFill>
                <a:schemeClr val="accent1"/>
              </a:solidFill>
            </a:endParaRPr>
          </a:p>
        </p:txBody>
      </p:sp>
      <p:sp>
        <p:nvSpPr>
          <p:cNvPr id="6" name="Content Placeholder 2"/>
          <p:cNvSpPr txBox="1">
            <a:spLocks/>
          </p:cNvSpPr>
          <p:nvPr/>
        </p:nvSpPr>
        <p:spPr>
          <a:xfrm>
            <a:off x="1990603" y="4837613"/>
            <a:ext cx="8915400" cy="844731"/>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r" rtl="1"/>
            <a:r>
              <a:rPr lang="fa-IR" sz="3200" dirty="0" smtClean="0">
                <a:cs typeface="B Zar" pitchFamily="2" charset="-78"/>
              </a:rPr>
              <a:t>شاخصها: سرانه ویزیت هر پزشک-تعداد گرافی های سرپایی به تعداد پرسنل تصویربرداری </a:t>
            </a:r>
            <a:endParaRPr lang="fa-IR" sz="3200" dirty="0">
              <a:cs typeface="B Zar" pitchFamily="2" charset="-78"/>
            </a:endParaRPr>
          </a:p>
        </p:txBody>
      </p:sp>
    </p:spTree>
    <p:extLst>
      <p:ext uri="{BB962C8B-B14F-4D97-AF65-F5344CB8AC3E}">
        <p14:creationId xmlns:p14="http://schemas.microsoft.com/office/powerpoint/2010/main" val="3676186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15500"/>
            <a:ext cx="8911687" cy="667480"/>
          </a:xfrm>
        </p:spPr>
        <p:txBody>
          <a:bodyPr>
            <a:normAutofit fontScale="90000"/>
          </a:bodyPr>
          <a:lstStyle/>
          <a:p>
            <a:pPr marL="742950" lvl="1" indent="-285750" algn="ctr" defTabSz="457200" rtl="1">
              <a:lnSpc>
                <a:spcPct val="107000"/>
              </a:lnSpc>
              <a:spcBef>
                <a:spcPts val="200"/>
              </a:spcBef>
            </a:pPr>
            <a:r>
              <a:rPr lang="fa-IR" sz="4400" b="1" dirty="0" smtClean="0">
                <a:solidFill>
                  <a:schemeClr val="accent1"/>
                </a:solidFill>
                <a:cs typeface="B Titr" pitchFamily="2" charset="-78"/>
              </a:rPr>
              <a:t>خدمات اسکوپی</a:t>
            </a:r>
            <a:r>
              <a:rPr lang="en-US" sz="2600" b="1" kern="1200" dirty="0">
                <a:solidFill>
                  <a:schemeClr val="accent1"/>
                </a:solidFill>
                <a:latin typeface="Calibri Light" panose="020F0302020204030204" pitchFamily="34" charset="0"/>
                <a:ea typeface="Times New Roman" panose="02020603050405020304" pitchFamily="18" charset="0"/>
                <a:cs typeface="Times New Roman" panose="02020603050405020304" pitchFamily="18" charset="0"/>
              </a:rPr>
              <a:t/>
            </a:r>
            <a:br>
              <a:rPr lang="en-US" sz="2600" b="1" kern="1200" dirty="0">
                <a:solidFill>
                  <a:schemeClr val="accent1"/>
                </a:solidFill>
                <a:latin typeface="Calibri Light" panose="020F0302020204030204" pitchFamily="34" charset="0"/>
                <a:ea typeface="Times New Roman" panose="02020603050405020304" pitchFamily="18" charset="0"/>
                <a:cs typeface="Times New Roman" panose="02020603050405020304" pitchFamily="18" charset="0"/>
              </a:rPr>
            </a:br>
            <a:endParaRPr lang="en-US" b="1" dirty="0">
              <a:solidFill>
                <a:schemeClr val="accent1"/>
              </a:solidFill>
            </a:endParaRPr>
          </a:p>
        </p:txBody>
      </p:sp>
      <p:sp>
        <p:nvSpPr>
          <p:cNvPr id="3" name="Content Placeholder 2"/>
          <p:cNvSpPr>
            <a:spLocks noGrp="1"/>
          </p:cNvSpPr>
          <p:nvPr>
            <p:ph idx="1"/>
          </p:nvPr>
        </p:nvSpPr>
        <p:spPr>
          <a:xfrm>
            <a:off x="2039392" y="1587063"/>
            <a:ext cx="9486241" cy="4162096"/>
          </a:xfrm>
        </p:spPr>
        <p:txBody>
          <a:bodyPr>
            <a:normAutofit fontScale="92500" lnSpcReduction="10000"/>
          </a:bodyPr>
          <a:lstStyle/>
          <a:p>
            <a:pPr algn="r" rtl="1">
              <a:lnSpc>
                <a:spcPct val="150000"/>
              </a:lnSpc>
            </a:pPr>
            <a:r>
              <a:rPr lang="fa-IR" sz="2800" dirty="0" smtClean="0">
                <a:cs typeface="B Zar" pitchFamily="2" charset="-78"/>
              </a:rPr>
              <a:t>امکان نوبت دهی، پذیرش و راهنمایی بیماران در نوبت کاری بعد از ظهر</a:t>
            </a:r>
          </a:p>
          <a:p>
            <a:pPr algn="r" rtl="1">
              <a:lnSpc>
                <a:spcPct val="150000"/>
              </a:lnSpc>
            </a:pPr>
            <a:r>
              <a:rPr lang="fa-IR" sz="2800" dirty="0" smtClean="0">
                <a:cs typeface="B Zar" pitchFamily="2" charset="-78"/>
              </a:rPr>
              <a:t>رعایت الزامات ایمنی بیمار در مراحل انجام اقدامات تهاجمی خارج از اتاق عمل</a:t>
            </a:r>
          </a:p>
          <a:p>
            <a:pPr algn="r" rtl="1">
              <a:lnSpc>
                <a:spcPct val="150000"/>
              </a:lnSpc>
            </a:pPr>
            <a:r>
              <a:rPr lang="fa-IR" sz="2800" dirty="0" smtClean="0">
                <a:cs typeface="B Zar" pitchFamily="2" charset="-78"/>
              </a:rPr>
              <a:t>شناسایی بیماران (دستبند شناسایی) </a:t>
            </a:r>
          </a:p>
          <a:p>
            <a:pPr algn="r" rtl="1">
              <a:lnSpc>
                <a:spcPct val="150000"/>
              </a:lnSpc>
            </a:pPr>
            <a:r>
              <a:rPr lang="fa-IR" sz="2800" dirty="0" smtClean="0">
                <a:cs typeface="B Zar" pitchFamily="2" charset="-78"/>
              </a:rPr>
              <a:t>ایمنی بیماران تحت آرامبخشی در بخش اسکوپی قبل، حین و بعد از آن</a:t>
            </a:r>
          </a:p>
          <a:p>
            <a:pPr algn="r" rtl="1">
              <a:lnSpc>
                <a:spcPct val="150000"/>
              </a:lnSpc>
            </a:pPr>
            <a:r>
              <a:rPr lang="fa-IR" sz="2800" dirty="0" smtClean="0">
                <a:cs typeface="B Zar" pitchFamily="2" charset="-78"/>
              </a:rPr>
              <a:t>ترخیص ایمن</a:t>
            </a:r>
          </a:p>
          <a:p>
            <a:pPr algn="r" rtl="1">
              <a:lnSpc>
                <a:spcPct val="150000"/>
              </a:lnSpc>
            </a:pPr>
            <a:r>
              <a:rPr lang="fa-IR" sz="2800" dirty="0" smtClean="0">
                <a:cs typeface="B Zar" pitchFamily="2" charset="-78"/>
              </a:rPr>
              <a:t>برچسب گذاری و انتقال صحیح و ایمن نمونه های پاتولوژی</a:t>
            </a:r>
          </a:p>
          <a:p>
            <a:pPr algn="r" rtl="1"/>
            <a:endParaRPr lang="fa-IR" dirty="0" smtClean="0"/>
          </a:p>
          <a:p>
            <a:pPr algn="r" rtl="1">
              <a:buNone/>
            </a:pPr>
            <a:endParaRPr lang="en-US" sz="1600" dirty="0">
              <a:solidFill>
                <a:srgbClr val="002060"/>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1562103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f.bahadorkhan\Desktop\images.jpg"/>
          <p:cNvPicPr/>
          <p:nvPr/>
        </p:nvPicPr>
        <p:blipFill>
          <a:blip r:embed="rId2" cstate="print">
            <a:lum bright="87000" contrast="-72000"/>
          </a:blip>
          <a:srcRect/>
          <a:stretch>
            <a:fillRect/>
          </a:stretch>
        </p:blipFill>
        <p:spPr bwMode="auto">
          <a:xfrm>
            <a:off x="1" y="13063"/>
            <a:ext cx="12191999" cy="7787391"/>
          </a:xfrm>
          <a:prstGeom prst="rect">
            <a:avLst/>
          </a:prstGeom>
          <a:noFill/>
          <a:ln w="9525">
            <a:noFill/>
            <a:miter lim="800000"/>
            <a:headEnd/>
            <a:tailEnd/>
          </a:ln>
        </p:spPr>
      </p:pic>
      <p:sp>
        <p:nvSpPr>
          <p:cNvPr id="2" name="Title 1"/>
          <p:cNvSpPr>
            <a:spLocks noGrp="1"/>
          </p:cNvSpPr>
          <p:nvPr>
            <p:ph type="ctrTitle"/>
          </p:nvPr>
        </p:nvSpPr>
        <p:spPr>
          <a:xfrm>
            <a:off x="2398427" y="1094282"/>
            <a:ext cx="6760563" cy="3334027"/>
          </a:xfrm>
        </p:spPr>
        <p:txBody>
          <a:bodyPr>
            <a:normAutofit/>
          </a:bodyPr>
          <a:lstStyle/>
          <a:p>
            <a:pPr algn="ctr" rtl="1"/>
            <a:r>
              <a:rPr lang="fa-IR" sz="2700" b="1" dirty="0" smtClean="0">
                <a:solidFill>
                  <a:srgbClr val="C00000"/>
                </a:solidFill>
                <a:cs typeface="B Titr" pitchFamily="2" charset="-78"/>
              </a:rPr>
              <a:t>استانداردهای اعتبار بخشی ویرایش </a:t>
            </a:r>
            <a:r>
              <a:rPr lang="fa-IR" sz="2700" b="1" dirty="0" smtClean="0">
                <a:solidFill>
                  <a:srgbClr val="C00000"/>
                </a:solidFill>
                <a:cs typeface="B Titr" pitchFamily="2" charset="-78"/>
              </a:rPr>
              <a:t>پنجم</a:t>
            </a:r>
            <a:r>
              <a:rPr lang="en-US" sz="2000" b="1" dirty="0" smtClean="0">
                <a:solidFill>
                  <a:srgbClr val="C00000"/>
                </a:solidFill>
                <a:cs typeface="B Titr" pitchFamily="2" charset="-78"/>
              </a:rPr>
              <a:t/>
            </a:r>
            <a:br>
              <a:rPr lang="en-US" sz="2000" b="1" dirty="0" smtClean="0">
                <a:solidFill>
                  <a:srgbClr val="C00000"/>
                </a:solidFill>
                <a:cs typeface="B Titr" pitchFamily="2" charset="-78"/>
              </a:rPr>
            </a:br>
            <a:r>
              <a:rPr lang="fa-IR" sz="4400" b="1" dirty="0" smtClean="0">
                <a:solidFill>
                  <a:srgbClr val="C00000"/>
                </a:solidFill>
                <a:cs typeface="B Titr" pitchFamily="2" charset="-78"/>
              </a:rPr>
              <a:t/>
            </a:r>
            <a:br>
              <a:rPr lang="fa-IR" sz="4400" b="1" dirty="0" smtClean="0">
                <a:solidFill>
                  <a:srgbClr val="C00000"/>
                </a:solidFill>
                <a:cs typeface="B Titr" pitchFamily="2" charset="-78"/>
              </a:rPr>
            </a:br>
            <a:r>
              <a:rPr lang="fa-IR" sz="3600" b="1" dirty="0" smtClean="0">
                <a:solidFill>
                  <a:srgbClr val="C00000"/>
                </a:solidFill>
                <a:cs typeface="B Titr" pitchFamily="2" charset="-78"/>
              </a:rPr>
              <a:t>خدمات سرپایی</a:t>
            </a:r>
            <a:r>
              <a:rPr lang="en-US" b="1" dirty="0" smtClean="0">
                <a:solidFill>
                  <a:srgbClr val="C00000"/>
                </a:solidFill>
                <a:cs typeface="B Titr" pitchFamily="2" charset="-78"/>
              </a:rPr>
              <a:t/>
            </a:r>
            <a:br>
              <a:rPr lang="en-US" b="1" dirty="0" smtClean="0">
                <a:solidFill>
                  <a:srgbClr val="C00000"/>
                </a:solidFill>
                <a:cs typeface="B Titr" pitchFamily="2" charset="-78"/>
              </a:rPr>
            </a:br>
            <a:r>
              <a:rPr lang="en-US" sz="3600" b="1" dirty="0">
                <a:solidFill>
                  <a:srgbClr val="C00000"/>
                </a:solidFill>
                <a:cs typeface="B Titr" pitchFamily="2" charset="-78"/>
              </a:rPr>
              <a:t/>
            </a:r>
            <a:br>
              <a:rPr lang="en-US" sz="3600" b="1" dirty="0">
                <a:solidFill>
                  <a:srgbClr val="C00000"/>
                </a:solidFill>
                <a:cs typeface="B Titr" pitchFamily="2" charset="-78"/>
              </a:rPr>
            </a:br>
            <a:endParaRPr lang="en-US" dirty="0">
              <a:cs typeface="B Titr" pitchFamily="2" charset="-78"/>
            </a:endParaRPr>
          </a:p>
        </p:txBody>
      </p:sp>
      <p:sp>
        <p:nvSpPr>
          <p:cNvPr id="5" name="Subtitle 4"/>
          <p:cNvSpPr>
            <a:spLocks noGrp="1"/>
          </p:cNvSpPr>
          <p:nvPr>
            <p:ph type="subTitle" idx="1"/>
          </p:nvPr>
        </p:nvSpPr>
        <p:spPr>
          <a:xfrm>
            <a:off x="2398426" y="3799945"/>
            <a:ext cx="6655633" cy="1097875"/>
          </a:xfrm>
        </p:spPr>
        <p:txBody>
          <a:bodyPr>
            <a:normAutofit lnSpcReduction="10000"/>
          </a:bodyPr>
          <a:lstStyle/>
          <a:p>
            <a:pPr algn="ctr"/>
            <a:r>
              <a:rPr lang="fa-IR" sz="1600" b="1" dirty="0" smtClean="0">
                <a:solidFill>
                  <a:schemeClr val="accent1">
                    <a:lumMod val="50000"/>
                  </a:schemeClr>
                </a:solidFill>
                <a:cs typeface="B Yagut" panose="00000400000000000000" pitchFamily="2" charset="-78"/>
              </a:rPr>
              <a:t>تهیه و تنظیم : فرخنده کتابچی  ، کارشناس اداره اعتباربخشی بیمارستانها </a:t>
            </a:r>
          </a:p>
          <a:p>
            <a:pPr algn="ctr"/>
            <a:r>
              <a:rPr lang="fa-IR" sz="1600" b="1" dirty="0" smtClean="0">
                <a:solidFill>
                  <a:schemeClr val="accent1">
                    <a:lumMod val="50000"/>
                  </a:schemeClr>
                </a:solidFill>
                <a:cs typeface="B Yagut" panose="00000400000000000000" pitchFamily="2" charset="-78"/>
              </a:rPr>
              <a:t>معاونت درمان دانشگاه علوم پزشکی شهید بهشتی</a:t>
            </a:r>
          </a:p>
          <a:p>
            <a:pPr algn="ctr"/>
            <a:r>
              <a:rPr lang="fa-IR" sz="2000" b="1" dirty="0" smtClean="0">
                <a:solidFill>
                  <a:schemeClr val="accent1">
                    <a:lumMod val="50000"/>
                  </a:schemeClr>
                </a:solidFill>
                <a:cs typeface="B Yagut" panose="00000400000000000000" pitchFamily="2" charset="-78"/>
              </a:rPr>
              <a:t>اردیبهشت 1401 </a:t>
            </a:r>
            <a:endParaRPr lang="en-US" sz="2000" b="1" dirty="0">
              <a:solidFill>
                <a:schemeClr val="accent1">
                  <a:lumMod val="50000"/>
                </a:schemeClr>
              </a:solidFill>
              <a:cs typeface="B Yagut" panose="00000400000000000000" pitchFamily="2" charset="-78"/>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7" name="Picture 6" descr="C:\Users\f.pirmohamadi\Desktop\r_59_190603124022.jpg"/>
          <p:cNvPicPr>
            <a:picLocks noChangeAspect="1" noChangeArrowheads="1"/>
          </p:cNvPicPr>
          <p:nvPr/>
        </p:nvPicPr>
        <p:blipFill>
          <a:blip r:embed="rId3" cstate="print"/>
          <a:srcRect/>
          <a:stretch>
            <a:fillRect/>
          </a:stretch>
        </p:blipFill>
        <p:spPr bwMode="auto">
          <a:xfrm>
            <a:off x="10021356" y="269823"/>
            <a:ext cx="1713186" cy="1671145"/>
          </a:xfrm>
          <a:prstGeom prst="rect">
            <a:avLst/>
          </a:prstGeom>
          <a:noFill/>
        </p:spPr>
      </p:pic>
      <p:sp>
        <p:nvSpPr>
          <p:cNvPr id="9" name="TextBox 8"/>
          <p:cNvSpPr txBox="1"/>
          <p:nvPr/>
        </p:nvSpPr>
        <p:spPr>
          <a:xfrm>
            <a:off x="10514077" y="1858780"/>
            <a:ext cx="1296144" cy="338554"/>
          </a:xfrm>
          <a:prstGeom prst="rect">
            <a:avLst/>
          </a:prstGeom>
          <a:noFill/>
        </p:spPr>
        <p:txBody>
          <a:bodyPr wrap="square" rtlCol="1">
            <a:spAutoFit/>
          </a:bodyPr>
          <a:lstStyle/>
          <a:p>
            <a:pPr algn="ctr"/>
            <a:r>
              <a:rPr lang="fa-IR" sz="1600" b="1" dirty="0" smtClean="0">
                <a:solidFill>
                  <a:srgbClr val="002060"/>
                </a:solidFill>
                <a:latin typeface="2  Titr"/>
                <a:cs typeface="B Zar" pitchFamily="2" charset="-78"/>
              </a:rPr>
              <a:t>معاونت درمان </a:t>
            </a:r>
            <a:endParaRPr lang="fa-IR" sz="1600" b="1" dirty="0">
              <a:solidFill>
                <a:srgbClr val="002060"/>
              </a:solidFill>
              <a:latin typeface="2  Titr"/>
              <a:cs typeface="B Zar" pitchFamily="2" charset="-78"/>
            </a:endParaRPr>
          </a:p>
        </p:txBody>
      </p:sp>
    </p:spTree>
    <p:extLst>
      <p:ext uri="{BB962C8B-B14F-4D97-AF65-F5344CB8AC3E}">
        <p14:creationId xmlns:p14="http://schemas.microsoft.com/office/powerpoint/2010/main" val="3041182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011" y="584562"/>
            <a:ext cx="10707778" cy="5999118"/>
          </a:xfrm>
        </p:spPr>
        <p:txBody>
          <a:bodyPr>
            <a:normAutofit lnSpcReduction="10000"/>
          </a:bodyPr>
          <a:lstStyle/>
          <a:p>
            <a:pPr algn="r" rtl="1">
              <a:buNone/>
            </a:pPr>
            <a:r>
              <a:rPr lang="fa-IR" sz="2400" b="1" dirty="0" smtClean="0">
                <a:solidFill>
                  <a:schemeClr val="accent1"/>
                </a:solidFill>
                <a:cs typeface="B Zar" pitchFamily="2" charset="-78"/>
              </a:rPr>
              <a:t>نکات مهم:</a:t>
            </a:r>
          </a:p>
          <a:p>
            <a:pPr algn="r" rtl="1">
              <a:buNone/>
            </a:pPr>
            <a:r>
              <a:rPr lang="fa-IR" sz="2400" dirty="0" smtClean="0">
                <a:solidFill>
                  <a:srgbClr val="002060"/>
                </a:solidFill>
                <a:cs typeface="B Zar" pitchFamily="2" charset="-78"/>
              </a:rPr>
              <a:t>1- الزامات ایمنی ساختار فیزیکی و محیطی و تضمین وجود تجهیزات حیاتی و ضروری آماده به کار</a:t>
            </a:r>
          </a:p>
          <a:p>
            <a:pPr algn="r" rtl="1">
              <a:buNone/>
            </a:pPr>
            <a:r>
              <a:rPr lang="fa-IR" sz="2400" dirty="0" smtClean="0">
                <a:solidFill>
                  <a:srgbClr val="002060"/>
                </a:solidFill>
                <a:cs typeface="B Zar" pitchFamily="2" charset="-78"/>
              </a:rPr>
              <a:t>2- شناسایی ایمن بیمار</a:t>
            </a:r>
          </a:p>
          <a:p>
            <a:pPr algn="r" rtl="1">
              <a:buNone/>
            </a:pPr>
            <a:r>
              <a:rPr lang="fa-IR" sz="2400" dirty="0" smtClean="0">
                <a:solidFill>
                  <a:srgbClr val="002060"/>
                </a:solidFill>
                <a:cs typeface="B Zar" pitchFamily="2" charset="-78"/>
              </a:rPr>
              <a:t>3- شناسایی آلرژیها واثرات ناخواسته دارویی</a:t>
            </a:r>
          </a:p>
          <a:p>
            <a:pPr algn="r" rtl="1">
              <a:buNone/>
            </a:pPr>
            <a:r>
              <a:rPr lang="fa-IR" sz="2400" dirty="0" smtClean="0">
                <a:solidFill>
                  <a:srgbClr val="002060"/>
                </a:solidFill>
                <a:cs typeface="B Zar" pitchFamily="2" charset="-78"/>
              </a:rPr>
              <a:t>4- اخذ رضایت آگاهانه</a:t>
            </a:r>
          </a:p>
          <a:p>
            <a:pPr algn="r" rtl="1">
              <a:buNone/>
            </a:pPr>
            <a:r>
              <a:rPr lang="fa-IR" sz="2400" dirty="0" smtClean="0">
                <a:solidFill>
                  <a:srgbClr val="002060"/>
                </a:solidFill>
                <a:cs typeface="B Zar" pitchFamily="2" charset="-78"/>
              </a:rPr>
              <a:t>5- تبادل اطلاعات حیاتی</a:t>
            </a:r>
          </a:p>
          <a:p>
            <a:pPr algn="r" rtl="1">
              <a:buNone/>
            </a:pPr>
            <a:r>
              <a:rPr lang="fa-IR" sz="2400" dirty="0" smtClean="0">
                <a:solidFill>
                  <a:srgbClr val="002060"/>
                </a:solidFill>
                <a:cs typeface="B Zar" pitchFamily="2" charset="-78"/>
              </a:rPr>
              <a:t>6- تامین امنیت تمامی نمونه های اخذ شده</a:t>
            </a:r>
          </a:p>
          <a:p>
            <a:pPr algn="r" rtl="1">
              <a:buNone/>
            </a:pPr>
            <a:r>
              <a:rPr lang="fa-IR" sz="2400" dirty="0" smtClean="0">
                <a:solidFill>
                  <a:srgbClr val="002060"/>
                </a:solidFill>
                <a:cs typeface="B Zar" pitchFamily="2" charset="-78"/>
              </a:rPr>
              <a:t>7- تشخیص خون ریزی شدید</a:t>
            </a:r>
          </a:p>
          <a:p>
            <a:pPr algn="r" rtl="1">
              <a:buNone/>
            </a:pPr>
            <a:r>
              <a:rPr lang="fa-IR" sz="2400" dirty="0" smtClean="0">
                <a:solidFill>
                  <a:srgbClr val="002060"/>
                </a:solidFill>
                <a:cs typeface="B Zar" pitchFamily="2" charset="-78"/>
              </a:rPr>
              <a:t>8- بیحسی و بیدردی</a:t>
            </a:r>
          </a:p>
          <a:p>
            <a:pPr algn="r" rtl="1">
              <a:buNone/>
            </a:pPr>
            <a:r>
              <a:rPr lang="fa-IR" sz="2400" dirty="0" smtClean="0">
                <a:solidFill>
                  <a:srgbClr val="002060"/>
                </a:solidFill>
                <a:cs typeface="B Zar" pitchFamily="2" charset="-78"/>
              </a:rPr>
              <a:t>9- راهنماهای بهترین خدمات</a:t>
            </a:r>
          </a:p>
          <a:p>
            <a:pPr algn="r" rtl="1">
              <a:buNone/>
            </a:pPr>
            <a:r>
              <a:rPr lang="fa-IR" sz="2400" dirty="0" smtClean="0">
                <a:solidFill>
                  <a:srgbClr val="002060"/>
                </a:solidFill>
                <a:cs typeface="B Zar" pitchFamily="2" charset="-78"/>
              </a:rPr>
              <a:t>10- اقدامات بعد از انجام پروسیجر (تسکین درد، کنترل خونریزی، آرامبخشی، ریکاوری)</a:t>
            </a:r>
          </a:p>
          <a:p>
            <a:pPr algn="r" rtl="1">
              <a:buNone/>
            </a:pPr>
            <a:r>
              <a:rPr lang="fa-IR" sz="2400" dirty="0" smtClean="0">
                <a:solidFill>
                  <a:srgbClr val="002060"/>
                </a:solidFill>
                <a:cs typeface="B Zar" pitchFamily="2" charset="-78"/>
              </a:rPr>
              <a:t>11-دستورالعمل جراحی ایمن</a:t>
            </a:r>
          </a:p>
          <a:p>
            <a:pPr algn="r" rtl="1">
              <a:buNone/>
            </a:pPr>
            <a:r>
              <a:rPr lang="fa-IR" sz="2400" dirty="0" smtClean="0">
                <a:solidFill>
                  <a:srgbClr val="002060"/>
                </a:solidFill>
                <a:cs typeface="B Zar" pitchFamily="2" charset="-78"/>
              </a:rPr>
              <a:t>12- پیشگیری و کنترل عفونت</a:t>
            </a:r>
          </a:p>
          <a:p>
            <a:pPr algn="r" rtl="1">
              <a:buNone/>
            </a:pPr>
            <a:endParaRPr lang="en-US" dirty="0">
              <a:solidFill>
                <a:srgbClr val="002060"/>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31942745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95090"/>
          </a:xfrm>
        </p:spPr>
        <p:txBody>
          <a:bodyPr>
            <a:normAutofit fontScale="90000"/>
          </a:bodyPr>
          <a:lstStyle/>
          <a:p>
            <a:pPr algn="ctr" rtl="1"/>
            <a:r>
              <a:rPr lang="fa-IR" sz="4000" b="1" dirty="0" smtClean="0">
                <a:solidFill>
                  <a:schemeClr val="accent1"/>
                </a:solidFill>
                <a:cs typeface="B Titr" pitchFamily="2" charset="-78"/>
              </a:rPr>
              <a:t>دیالیز</a:t>
            </a:r>
            <a:r>
              <a:rPr lang="fa-IR" sz="2000" b="1" dirty="0" smtClean="0">
                <a:solidFill>
                  <a:srgbClr val="002060"/>
                </a:solidFill>
                <a:cs typeface="B Yagut" panose="00000400000000000000" pitchFamily="2" charset="-78"/>
              </a:rPr>
              <a:t> </a:t>
            </a:r>
            <a:endParaRPr lang="en-US" sz="2000" b="1" dirty="0">
              <a:solidFill>
                <a:srgbClr val="002060"/>
              </a:solidFill>
              <a:cs typeface="B Yagut" panose="00000400000000000000" pitchFamily="2" charset="-78"/>
            </a:endParaRPr>
          </a:p>
        </p:txBody>
      </p:sp>
      <p:sp>
        <p:nvSpPr>
          <p:cNvPr id="3" name="Content Placeholder 2"/>
          <p:cNvSpPr>
            <a:spLocks noGrp="1"/>
          </p:cNvSpPr>
          <p:nvPr>
            <p:ph idx="1"/>
          </p:nvPr>
        </p:nvSpPr>
        <p:spPr>
          <a:xfrm>
            <a:off x="2683805" y="1492469"/>
            <a:ext cx="8915400" cy="3777622"/>
          </a:xfrm>
        </p:spPr>
        <p:txBody>
          <a:bodyPr>
            <a:noAutofit/>
          </a:bodyPr>
          <a:lstStyle/>
          <a:p>
            <a:pPr algn="r" rtl="1"/>
            <a:r>
              <a:rPr lang="fa-IR" sz="2800" dirty="0" smtClean="0">
                <a:cs typeface="B Zar" pitchFamily="2" charset="-78"/>
              </a:rPr>
              <a:t>فعالیت در شیفتهای صبح و عصر</a:t>
            </a:r>
          </a:p>
          <a:p>
            <a:pPr algn="r" rtl="1"/>
            <a:r>
              <a:rPr lang="fa-IR" sz="2800" dirty="0" smtClean="0">
                <a:cs typeface="B Zar" pitchFamily="2" charset="-78"/>
              </a:rPr>
              <a:t>تکمیل برگ شرح حال کامل در ابتدای پذیرش</a:t>
            </a:r>
          </a:p>
          <a:p>
            <a:pPr algn="r" rtl="1"/>
            <a:r>
              <a:rPr lang="fa-IR" sz="2800" dirty="0" smtClean="0">
                <a:cs typeface="B Zar" pitchFamily="2" charset="-78"/>
              </a:rPr>
              <a:t>ویزیت بیماران توسط نفرولوژیست و یا متخصص داخلی دوره دیده</a:t>
            </a:r>
          </a:p>
          <a:p>
            <a:pPr algn="r" rtl="1"/>
            <a:r>
              <a:rPr lang="fa-IR" sz="2800" dirty="0" smtClean="0">
                <a:cs typeface="B Zar" pitchFamily="2" charset="-78"/>
              </a:rPr>
              <a:t>کارشناس پرستاری دارای گواهینامه دوره آموزش تکمیلی دیالیز</a:t>
            </a:r>
          </a:p>
          <a:p>
            <a:pPr algn="r" rtl="1"/>
            <a:r>
              <a:rPr lang="fa-IR" sz="2800" dirty="0" smtClean="0">
                <a:cs typeface="B Zar" pitchFamily="2" charset="-78"/>
              </a:rPr>
              <a:t>پیشگیری و کنترل عفونت(دیالیز هپاتیت مثبت توسط دستگاه مجزا و یا انتقال ایمن بیمار در صورت نبود دستگاه دیالیز مجزا در مرکز دیگر)</a:t>
            </a:r>
          </a:p>
          <a:p>
            <a:pPr algn="r" rtl="1"/>
            <a:r>
              <a:rPr lang="fa-IR" sz="2800" dirty="0" smtClean="0">
                <a:cs typeface="B Zar" pitchFamily="2" charset="-78"/>
              </a:rPr>
              <a:t>شناسایی بیماران</a:t>
            </a:r>
          </a:p>
          <a:p>
            <a:pPr algn="r" rtl="1"/>
            <a:r>
              <a:rPr lang="fa-IR" sz="2800" dirty="0" smtClean="0">
                <a:cs typeface="B Zar" pitchFamily="2" charset="-78"/>
              </a:rPr>
              <a:t>رعایت موازین مربوط به انجام اقدامات تهاجمی ایمن در خارج از اتاق عمل</a:t>
            </a:r>
            <a:endParaRPr lang="en-US" sz="2800" dirty="0">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9446612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250730"/>
            <a:ext cx="8915400" cy="4660491"/>
          </a:xfrm>
        </p:spPr>
        <p:txBody>
          <a:bodyPr>
            <a:normAutofit fontScale="77500" lnSpcReduction="20000"/>
          </a:bodyPr>
          <a:lstStyle/>
          <a:p>
            <a:pPr algn="just" rtl="1">
              <a:lnSpc>
                <a:spcPct val="107000"/>
              </a:lnSpc>
              <a:spcAft>
                <a:spcPts val="800"/>
              </a:spcAft>
              <a:buNone/>
            </a:pPr>
            <a:endParaRPr lang="fa-IR" sz="2000" dirty="0" smtClean="0">
              <a:solidFill>
                <a:schemeClr val="tx1"/>
              </a:solidFill>
              <a:cs typeface="B Yagut" panose="00000400000000000000" pitchFamily="2" charset="-78"/>
            </a:endParaRPr>
          </a:p>
          <a:p>
            <a:pPr algn="just" rtl="1">
              <a:lnSpc>
                <a:spcPct val="107000"/>
              </a:lnSpc>
              <a:spcAft>
                <a:spcPts val="800"/>
              </a:spcAft>
            </a:pPr>
            <a:r>
              <a:rPr lang="fa-IR" sz="3600" dirty="0" smtClean="0">
                <a:cs typeface="B Zar" pitchFamily="2" charset="-78"/>
              </a:rPr>
              <a:t>فضای فیزیکی مستقل و استاندارد</a:t>
            </a:r>
          </a:p>
          <a:p>
            <a:pPr algn="just" rtl="1">
              <a:lnSpc>
                <a:spcPct val="107000"/>
              </a:lnSpc>
              <a:spcAft>
                <a:spcPts val="800"/>
              </a:spcAft>
            </a:pPr>
            <a:r>
              <a:rPr lang="fa-IR" sz="3600" dirty="0" smtClean="0">
                <a:cs typeface="B Zar" pitchFamily="2" charset="-78"/>
              </a:rPr>
              <a:t>بکارگیری پرستاران آموزش دیده</a:t>
            </a:r>
          </a:p>
          <a:p>
            <a:pPr algn="just" rtl="1">
              <a:lnSpc>
                <a:spcPct val="107000"/>
              </a:lnSpc>
              <a:spcAft>
                <a:spcPts val="800"/>
              </a:spcAft>
            </a:pPr>
            <a:r>
              <a:rPr lang="fa-IR" sz="3600" dirty="0" smtClean="0">
                <a:cs typeface="B Zar" pitchFamily="2" charset="-78"/>
              </a:rPr>
              <a:t>ارائه آموزش به بیمار : آمادگیهای لازم- عوارض احتمالی</a:t>
            </a:r>
          </a:p>
          <a:p>
            <a:pPr algn="just" rtl="1">
              <a:lnSpc>
                <a:spcPct val="107000"/>
              </a:lnSpc>
              <a:spcAft>
                <a:spcPts val="800"/>
              </a:spcAft>
            </a:pPr>
            <a:r>
              <a:rPr lang="fa-IR" sz="3600" dirty="0" smtClean="0">
                <a:cs typeface="B Zar" pitchFamily="2" charset="-78"/>
              </a:rPr>
              <a:t>مدیریت دارویی ایمن</a:t>
            </a:r>
          </a:p>
          <a:p>
            <a:pPr algn="just" rtl="1">
              <a:lnSpc>
                <a:spcPct val="107000"/>
              </a:lnSpc>
              <a:spcAft>
                <a:spcPts val="800"/>
              </a:spcAft>
            </a:pPr>
            <a:r>
              <a:rPr lang="fa-IR" sz="3600" dirty="0" smtClean="0">
                <a:cs typeface="B Zar" pitchFamily="2" charset="-78"/>
              </a:rPr>
              <a:t>استفاده از تجهیزات استاندارد و ایمن</a:t>
            </a:r>
          </a:p>
          <a:p>
            <a:pPr algn="just" rtl="1">
              <a:lnSpc>
                <a:spcPct val="107000"/>
              </a:lnSpc>
              <a:spcAft>
                <a:spcPts val="800"/>
              </a:spcAft>
            </a:pPr>
            <a:r>
              <a:rPr lang="fa-IR" sz="3600" dirty="0" smtClean="0">
                <a:cs typeface="B Zar" pitchFamily="2" charset="-78"/>
              </a:rPr>
              <a:t>مدیریت بخش</a:t>
            </a:r>
          </a:p>
          <a:p>
            <a:pPr algn="just" rtl="1">
              <a:lnSpc>
                <a:spcPct val="107000"/>
              </a:lnSpc>
              <a:spcAft>
                <a:spcPts val="800"/>
              </a:spcAft>
              <a:buNone/>
            </a:pPr>
            <a:r>
              <a:rPr lang="fa-IR" sz="3600" dirty="0" smtClean="0">
                <a:solidFill>
                  <a:srgbClr val="002060"/>
                </a:solidFill>
                <a:cs typeface="B Zar" pitchFamily="2" charset="-78"/>
              </a:rPr>
              <a:t>مدیریت فرایندهای مرتبط با بیمار ، دارو ، کارکنان </a:t>
            </a:r>
            <a:endParaRPr lang="en-US" sz="3600" dirty="0">
              <a:solidFill>
                <a:srgbClr val="002060"/>
              </a:solidFill>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
        <p:nvSpPr>
          <p:cNvPr id="5" name="Title 1"/>
          <p:cNvSpPr>
            <a:spLocks noGrp="1"/>
          </p:cNvSpPr>
          <p:nvPr>
            <p:ph type="title"/>
          </p:nvPr>
        </p:nvSpPr>
        <p:spPr>
          <a:xfrm>
            <a:off x="2393228" y="424414"/>
            <a:ext cx="8911687" cy="395393"/>
          </a:xfrm>
        </p:spPr>
        <p:txBody>
          <a:bodyPr>
            <a:noAutofit/>
          </a:bodyPr>
          <a:lstStyle/>
          <a:p>
            <a:pPr algn="ctr" rtl="1"/>
            <a:r>
              <a:rPr lang="fa-IR" sz="4000" b="1" dirty="0" smtClean="0">
                <a:solidFill>
                  <a:schemeClr val="accent1"/>
                </a:solidFill>
                <a:cs typeface="B Titr" pitchFamily="2" charset="-78"/>
              </a:rPr>
              <a:t>شیمی درمانی  </a:t>
            </a:r>
            <a:endParaRPr lang="en-US" sz="4000" b="1" dirty="0">
              <a:solidFill>
                <a:schemeClr val="accent1"/>
              </a:solidFill>
              <a:cs typeface="B Titr" pitchFamily="2" charset="-78"/>
            </a:endParaRPr>
          </a:p>
        </p:txBody>
      </p:sp>
    </p:spTree>
    <p:extLst>
      <p:ext uri="{BB962C8B-B14F-4D97-AF65-F5344CB8AC3E}">
        <p14:creationId xmlns:p14="http://schemas.microsoft.com/office/powerpoint/2010/main" val="5913828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
        <p:nvSpPr>
          <p:cNvPr id="5" name="Content Placeholder 2">
            <a:extLst>
              <a:ext uri="{FF2B5EF4-FFF2-40B4-BE49-F238E27FC236}">
                <a16:creationId xmlns:a16="http://schemas.microsoft.com/office/drawing/2014/main" id="{D3DEA7B2-907C-442C-84F1-618EBE64C092}"/>
              </a:ext>
            </a:extLst>
          </p:cNvPr>
          <p:cNvSpPr>
            <a:spLocks noGrp="1"/>
          </p:cNvSpPr>
          <p:nvPr>
            <p:ph idx="1"/>
          </p:nvPr>
        </p:nvSpPr>
        <p:spPr>
          <a:xfrm>
            <a:off x="1018903" y="787782"/>
            <a:ext cx="10475198" cy="5769772"/>
          </a:xfrm>
        </p:spPr>
        <p:txBody>
          <a:bodyPr>
            <a:noAutofit/>
          </a:bodyPr>
          <a:lstStyle/>
          <a:p>
            <a:pPr algn="r" rtl="1"/>
            <a:r>
              <a:rPr lang="fa-IR" sz="2400" dirty="0">
                <a:cs typeface="B Zar" panose="00000400000000000000" pitchFamily="2" charset="-78"/>
              </a:rPr>
              <a:t>واحد شیمی درمانی دارای دو اتاق مجزای تمیز و پیشین هست که حداقل 14 متر مربع هست و مجهز به هود</a:t>
            </a:r>
            <a:r>
              <a:rPr lang="en-CA" sz="2400" dirty="0">
                <a:cs typeface="B Zar" panose="00000400000000000000" pitchFamily="2" charset="-78"/>
              </a:rPr>
              <a:t>BSC</a:t>
            </a:r>
            <a:r>
              <a:rPr lang="fa-IR" sz="2400" dirty="0">
                <a:cs typeface="B Zar" panose="00000400000000000000" pitchFamily="2" charset="-78"/>
              </a:rPr>
              <a:t> یا همان هود ایمنی بیولوژیکی میکروبیولوژی هست و به ازای هر 6 متر مربع یک هود باید اضافه شود. در هر ساعت در زیر این هود 12 دارو میشود آماده کرد. تمام مراحل آماده سازی دارو داخل کابین ایمن بیولوژیک هست. کارکنان از تجهیزات حفاظت فردی شامل گان روکش کفش کلاه ماسک جراحی عینک و دو لایه دستکش استفاده میکنند. در زمان تمیز کردن کابین از ماسک تنفسی</a:t>
            </a:r>
            <a:r>
              <a:rPr lang="en-CA" sz="2400" dirty="0">
                <a:cs typeface="B Zar" panose="00000400000000000000" pitchFamily="2" charset="-78"/>
              </a:rPr>
              <a:t>N95</a:t>
            </a:r>
            <a:r>
              <a:rPr lang="fa-IR" sz="2400" dirty="0">
                <a:cs typeface="B Zar" panose="00000400000000000000" pitchFamily="2" charset="-78"/>
              </a:rPr>
              <a:t> استفاده میشود.</a:t>
            </a:r>
          </a:p>
          <a:p>
            <a:pPr algn="r" rtl="1"/>
            <a:r>
              <a:rPr lang="fa-IR" sz="2400" dirty="0">
                <a:cs typeface="B Zar" panose="00000400000000000000" pitchFamily="2" charset="-78"/>
              </a:rPr>
              <a:t>ثبت فشار اتاق های تمیز و پیشین</a:t>
            </a:r>
          </a:p>
          <a:p>
            <a:pPr algn="r" rtl="1"/>
            <a:r>
              <a:rPr lang="fa-IR" sz="2400" dirty="0">
                <a:cs typeface="B Zar" panose="00000400000000000000" pitchFamily="2" charset="-78"/>
              </a:rPr>
              <a:t>کارکنان باید دوره دیده باشند. آموزش های سالانه تکرار میشود.</a:t>
            </a:r>
          </a:p>
          <a:p>
            <a:pPr algn="r" rtl="1"/>
            <a:r>
              <a:rPr lang="fa-IR" sz="2400" dirty="0">
                <a:cs typeface="B Zar" panose="00000400000000000000" pitchFamily="2" charset="-78"/>
              </a:rPr>
              <a:t>صدور گواهینامه شرایط استاندارد محیط واحد شیمی درمانی توسط سازمان غذا و دارو در زمان راه اندازی و سپس هر 6 ماه یا در زمان تعویض فیلتر   بررسی مستندات مربوطه</a:t>
            </a:r>
          </a:p>
          <a:p>
            <a:pPr algn="r" rtl="1"/>
            <a:r>
              <a:rPr lang="fa-IR" sz="2400" dirty="0">
                <a:cs typeface="B Zar" panose="00000400000000000000" pitchFamily="2" charset="-78"/>
              </a:rPr>
              <a:t>آمادگی برای شیمی درمانی: لباس راحت   آزمایش خون قبل از شیمی درمانی   همراه داشتن پتو  لوسیون آب رسان پوست  همراه داشتن میان وعده غذایی</a:t>
            </a:r>
          </a:p>
          <a:p>
            <a:pPr algn="r" rtl="1"/>
            <a:r>
              <a:rPr lang="fa-IR" sz="2400" dirty="0">
                <a:cs typeface="B Zar" panose="00000400000000000000" pitchFamily="2" charset="-78"/>
              </a:rPr>
              <a:t>ثبت اطلاعات بیماران در سامانه سیمای سرطان</a:t>
            </a:r>
          </a:p>
          <a:p>
            <a:pPr algn="r" rtl="1"/>
            <a:r>
              <a:rPr lang="fa-IR" sz="2400" dirty="0">
                <a:cs typeface="B Zar" panose="00000400000000000000" pitchFamily="2" charset="-78"/>
              </a:rPr>
              <a:t>تامین داروهای بیماران</a:t>
            </a:r>
            <a:endParaRPr lang="en-CA" sz="2400" dirty="0">
              <a:cs typeface="B Zar" panose="00000400000000000000" pitchFamily="2" charset="-78"/>
            </a:endParaRPr>
          </a:p>
        </p:txBody>
      </p:sp>
    </p:spTree>
    <p:extLst>
      <p:ext uri="{BB962C8B-B14F-4D97-AF65-F5344CB8AC3E}">
        <p14:creationId xmlns:p14="http://schemas.microsoft.com/office/powerpoint/2010/main" val="1531561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82176"/>
          </a:xfrm>
        </p:spPr>
        <p:txBody>
          <a:bodyPr/>
          <a:lstStyle/>
          <a:p>
            <a:pPr algn="ctr" rtl="1"/>
            <a:r>
              <a:rPr lang="fa-IR" dirty="0" smtClean="0">
                <a:solidFill>
                  <a:schemeClr val="accent1"/>
                </a:solidFill>
                <a:cs typeface="B Titr" pitchFamily="2" charset="-78"/>
              </a:rPr>
              <a:t>رادیوتراپی</a:t>
            </a:r>
            <a:endParaRPr lang="fa-IR" dirty="0">
              <a:solidFill>
                <a:schemeClr val="accent1"/>
              </a:solidFill>
              <a:cs typeface="B Titr" pitchFamily="2" charset="-78"/>
            </a:endParaRPr>
          </a:p>
        </p:txBody>
      </p:sp>
      <p:sp>
        <p:nvSpPr>
          <p:cNvPr id="3" name="Content Placeholder 2"/>
          <p:cNvSpPr>
            <a:spLocks noGrp="1"/>
          </p:cNvSpPr>
          <p:nvPr>
            <p:ph idx="1"/>
          </p:nvPr>
        </p:nvSpPr>
        <p:spPr>
          <a:xfrm>
            <a:off x="2523898" y="1415141"/>
            <a:ext cx="8915400" cy="4775451"/>
          </a:xfrm>
        </p:spPr>
        <p:txBody>
          <a:bodyPr>
            <a:noAutofit/>
          </a:bodyPr>
          <a:lstStyle/>
          <a:p>
            <a:pPr algn="r" rtl="1"/>
            <a:r>
              <a:rPr lang="fa-IR" sz="2800" dirty="0" smtClean="0">
                <a:cs typeface="B Zar" pitchFamily="2" charset="-78"/>
              </a:rPr>
              <a:t>فضای فیزیکی مستقل و استاندارد طبق ضوابط سازمان انرژی اتمی</a:t>
            </a:r>
          </a:p>
          <a:p>
            <a:pPr algn="r" rtl="1"/>
            <a:r>
              <a:rPr lang="fa-IR" sz="2800" dirty="0" smtClean="0">
                <a:cs typeface="B Zar" pitchFamily="2" charset="-78"/>
              </a:rPr>
              <a:t>رعایت اصول ایمنی پرتو</a:t>
            </a:r>
          </a:p>
          <a:p>
            <a:pPr algn="r" rtl="1"/>
            <a:r>
              <a:rPr lang="fa-IR" sz="2800" dirty="0" smtClean="0">
                <a:cs typeface="B Zar" pitchFamily="2" charset="-78"/>
              </a:rPr>
              <a:t>نصب علائم تصویری و نوشتاری هشدار دهنده شفاف و به تعداد کافی</a:t>
            </a:r>
          </a:p>
          <a:p>
            <a:pPr algn="r" rtl="1"/>
            <a:r>
              <a:rPr lang="fa-IR" sz="2800" dirty="0" smtClean="0">
                <a:cs typeface="B Zar" pitchFamily="2" charset="-78"/>
              </a:rPr>
              <a:t>ویزیت بیمار در بدو پذیرش توسط پزشك متخصص و تدوین برنامه رادیوتراپی بیمار</a:t>
            </a:r>
          </a:p>
          <a:p>
            <a:pPr algn="r" rtl="1"/>
            <a:r>
              <a:rPr lang="fa-IR" sz="2800" dirty="0" smtClean="0">
                <a:cs typeface="B Zar" pitchFamily="2" charset="-78"/>
              </a:rPr>
              <a:t>آموزش به بیمار: آمادگیهای لازم- عوارض احتمالی</a:t>
            </a:r>
          </a:p>
          <a:p>
            <a:pPr algn="r" rtl="1"/>
            <a:r>
              <a:rPr lang="fa-IR" sz="2800" dirty="0" smtClean="0">
                <a:cs typeface="B Zar" pitchFamily="2" charset="-78"/>
              </a:rPr>
              <a:t>تدوین دستورالعمل پیشگیری و مقابله با سوانح پرتوی محیط کار و آگاهی کارکنان </a:t>
            </a:r>
          </a:p>
          <a:p>
            <a:pPr algn="r" rtl="1"/>
            <a:r>
              <a:rPr lang="fa-IR" sz="2800" dirty="0" smtClean="0">
                <a:cs typeface="B Zar" pitchFamily="2" charset="-78"/>
              </a:rPr>
              <a:t>وجود برنامه تضمین کیفیت : دستگاههای مولد پرتو توسط شرکت مجاز</a:t>
            </a:r>
            <a:endParaRPr lang="fa-IR" sz="2800" dirty="0">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
        <p:nvSpPr>
          <p:cNvPr id="5" name="Content Placeholder 2">
            <a:extLst>
              <a:ext uri="{FF2B5EF4-FFF2-40B4-BE49-F238E27FC236}">
                <a16:creationId xmlns:a16="http://schemas.microsoft.com/office/drawing/2014/main" id="{A3629B8E-3C3F-47EC-97E4-27DB83F96012}"/>
              </a:ext>
            </a:extLst>
          </p:cNvPr>
          <p:cNvSpPr>
            <a:spLocks noGrp="1"/>
          </p:cNvSpPr>
          <p:nvPr>
            <p:ph idx="1"/>
          </p:nvPr>
        </p:nvSpPr>
        <p:spPr/>
        <p:txBody>
          <a:bodyPr>
            <a:normAutofit fontScale="92500" lnSpcReduction="10000"/>
          </a:bodyPr>
          <a:lstStyle/>
          <a:p>
            <a:pPr algn="r" rtl="1"/>
            <a:r>
              <a:rPr lang="fa-IR" dirty="0">
                <a:cs typeface="B Zar" panose="00000400000000000000" pitchFamily="2" charset="-78"/>
              </a:rPr>
              <a:t>1-  گرفتن شرح حال و </a:t>
            </a:r>
            <a:r>
              <a:rPr kumimoji="0" lang="fa-IR" sz="2400" b="1" i="0" u="none" strike="noStrike" kern="0" cap="none" spc="0" normalizeH="0" baseline="0" noProof="0" dirty="0">
                <a:ln>
                  <a:noFill/>
                </a:ln>
                <a:solidFill>
                  <a:srgbClr val="000066"/>
                </a:solidFill>
                <a:effectLst/>
                <a:uLnTx/>
                <a:uFillTx/>
                <a:latin typeface="Verdana"/>
                <a:cs typeface="B Zar" panose="00000400000000000000" pitchFamily="2" charset="-78"/>
              </a:rPr>
              <a:t>انجام معاینه جسمی </a:t>
            </a:r>
            <a:r>
              <a:rPr lang="fa-IR" dirty="0">
                <a:cs typeface="B Zar" panose="00000400000000000000" pitchFamily="2" charset="-78"/>
              </a:rPr>
              <a:t>قبل از پرتودرمانی</a:t>
            </a:r>
          </a:p>
          <a:p>
            <a:pPr algn="r" rtl="1"/>
            <a:r>
              <a:rPr lang="fa-IR" dirty="0">
                <a:cs typeface="B Zar" panose="00000400000000000000" pitchFamily="2" charset="-78"/>
              </a:rPr>
              <a:t>2- انجام تصویر برداری های لازم</a:t>
            </a:r>
          </a:p>
          <a:p>
            <a:pPr algn="r" rtl="1"/>
            <a:r>
              <a:rPr lang="fa-IR" dirty="0">
                <a:cs typeface="B Zar" panose="00000400000000000000" pitchFamily="2" charset="-78"/>
              </a:rPr>
              <a:t>3- آموزش به بیمار در مورد عوارض احتمالی و فواید درمان و چگونگی مراقبت از خود</a:t>
            </a:r>
          </a:p>
          <a:p>
            <a:pPr algn="r" rtl="1"/>
            <a:r>
              <a:rPr lang="fa-IR" dirty="0">
                <a:cs typeface="B Zar" panose="00000400000000000000" pitchFamily="2" charset="-78"/>
              </a:rPr>
              <a:t>4-نقطه گذاری محل مورد نظر روی بدن  آموزش و آموزش به او که علامت نباید پاک شود</a:t>
            </a:r>
          </a:p>
          <a:p>
            <a:pPr algn="r" rtl="1"/>
            <a:r>
              <a:rPr lang="fa-IR" dirty="0">
                <a:cs typeface="B Zar" panose="00000400000000000000" pitchFamily="2" charset="-78"/>
              </a:rPr>
              <a:t>آموزش به بیمار که کاملا بی حرکت باشد</a:t>
            </a:r>
          </a:p>
          <a:p>
            <a:pPr algn="r" rtl="1"/>
            <a:r>
              <a:rPr lang="fa-IR" dirty="0">
                <a:cs typeface="B Zar" panose="00000400000000000000" pitchFamily="2" charset="-78"/>
              </a:rPr>
              <a:t>5- گاهی استفاده از قالب های پلاستیکی برای جلوگیری از حرکت بیمار</a:t>
            </a:r>
          </a:p>
          <a:p>
            <a:pPr algn="r" rtl="1"/>
            <a:r>
              <a:rPr lang="fa-IR" dirty="0">
                <a:cs typeface="B Zar" panose="00000400000000000000" pitchFamily="2" charset="-78"/>
              </a:rPr>
              <a:t>6- در صورت تابش به سر و گردن گاهی از ماسک ویژه استفاده میشود که به تخت میچسبد تا سر و گردن حرکت نکند</a:t>
            </a:r>
          </a:p>
          <a:p>
            <a:pPr algn="r" rtl="1"/>
            <a:r>
              <a:rPr lang="fa-IR" dirty="0">
                <a:cs typeface="B Zar" panose="00000400000000000000" pitchFamily="2" charset="-78"/>
              </a:rPr>
              <a:t>7- لباس راحت و پنبه ای بدون پوشیدن زیورآلات</a:t>
            </a:r>
          </a:p>
          <a:p>
            <a:pPr algn="r" rtl="1"/>
            <a:r>
              <a:rPr lang="fa-IR" dirty="0">
                <a:cs typeface="B Zar" panose="00000400000000000000" pitchFamily="2" charset="-78"/>
              </a:rPr>
              <a:t>8-عدم استفاده از بانداژ و پودر در ناحیه درمان</a:t>
            </a:r>
          </a:p>
          <a:p>
            <a:pPr algn="r" rtl="1"/>
            <a:r>
              <a:rPr lang="fa-IR" dirty="0">
                <a:cs typeface="B Zar" panose="00000400000000000000" pitchFamily="2" charset="-78"/>
              </a:rPr>
              <a:t>9-آموزش به بیمار که پرتوتابی به او برای سایر افراد در بیرون از مرکز پرتودرمانی خطرناک نیست</a:t>
            </a:r>
          </a:p>
          <a:p>
            <a:pPr algn="r" rtl="1"/>
            <a:endParaRPr lang="en-CA" dirty="0">
              <a:cs typeface="B Zar" panose="00000400000000000000" pitchFamily="2" charset="-78"/>
            </a:endParaRPr>
          </a:p>
        </p:txBody>
      </p:sp>
      <p:sp>
        <p:nvSpPr>
          <p:cNvPr id="3" name="TextBox 2"/>
          <p:cNvSpPr txBox="1"/>
          <p:nvPr/>
        </p:nvSpPr>
        <p:spPr>
          <a:xfrm>
            <a:off x="3573517" y="882869"/>
            <a:ext cx="6159062" cy="646331"/>
          </a:xfrm>
          <a:prstGeom prst="rect">
            <a:avLst/>
          </a:prstGeom>
          <a:noFill/>
        </p:spPr>
        <p:txBody>
          <a:bodyPr wrap="square" rtlCol="1">
            <a:spAutoFit/>
          </a:bodyPr>
          <a:lstStyle/>
          <a:p>
            <a:pPr algn="ctr"/>
            <a:r>
              <a:rPr lang="fa-IR" sz="3600" dirty="0">
                <a:solidFill>
                  <a:schemeClr val="accent1"/>
                </a:solidFill>
                <a:latin typeface="+mj-lt"/>
                <a:ea typeface="+mj-ea"/>
                <a:cs typeface="B Titr" pitchFamily="2" charset="-78"/>
              </a:rPr>
              <a:t>پرتو درمانی </a:t>
            </a:r>
          </a:p>
        </p:txBody>
      </p:sp>
    </p:spTree>
    <p:extLst>
      <p:ext uri="{BB962C8B-B14F-4D97-AF65-F5344CB8AC3E}">
        <p14:creationId xmlns:p14="http://schemas.microsoft.com/office/powerpoint/2010/main" val="3941370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
        <p:nvSpPr>
          <p:cNvPr id="5" name="Content Placeholder 2">
            <a:extLst>
              <a:ext uri="{FF2B5EF4-FFF2-40B4-BE49-F238E27FC236}">
                <a16:creationId xmlns:a16="http://schemas.microsoft.com/office/drawing/2014/main" id="{C14F761E-4D81-497B-908A-77641924D5AE}"/>
              </a:ext>
            </a:extLst>
          </p:cNvPr>
          <p:cNvSpPr>
            <a:spLocks noGrp="1"/>
          </p:cNvSpPr>
          <p:nvPr>
            <p:ph idx="1"/>
          </p:nvPr>
        </p:nvSpPr>
        <p:spPr/>
        <p:txBody>
          <a:bodyPr>
            <a:normAutofit/>
          </a:bodyPr>
          <a:lstStyle/>
          <a:p>
            <a:pPr algn="r" rtl="1"/>
            <a:r>
              <a:rPr lang="fa-IR" sz="2800" dirty="0">
                <a:cs typeface="B Zar" panose="00000400000000000000" pitchFamily="2" charset="-78"/>
              </a:rPr>
              <a:t>10- آموزش به بیمار در مورد تغذیه مناسب</a:t>
            </a:r>
          </a:p>
          <a:p>
            <a:pPr algn="r" rtl="1"/>
            <a:r>
              <a:rPr lang="fa-IR" sz="2800" dirty="0">
                <a:cs typeface="B Zar" panose="00000400000000000000" pitchFamily="2" charset="-78"/>
              </a:rPr>
              <a:t>11- عدم استفاده از کمپرس سرد یا گرم روی محل پرتودرمانی  - فقط آب ولرم- تا حد امکان محل پرتوتابی جلوی تابش مستقیم آفتاب نباشد</a:t>
            </a:r>
          </a:p>
          <a:p>
            <a:pPr algn="r" rtl="1"/>
            <a:r>
              <a:rPr lang="fa-IR" sz="2800" dirty="0">
                <a:cs typeface="B Zar" panose="00000400000000000000" pitchFamily="2" charset="-78"/>
              </a:rPr>
              <a:t>12- از هر گونه تحریک محل پرتوتابی خودداری شود</a:t>
            </a:r>
            <a:endParaRPr lang="en-CA" sz="2800" dirty="0">
              <a:cs typeface="B Zar" panose="00000400000000000000" pitchFamily="2" charset="-78"/>
            </a:endParaRPr>
          </a:p>
        </p:txBody>
      </p:sp>
    </p:spTree>
    <p:extLst>
      <p:ext uri="{BB962C8B-B14F-4D97-AF65-F5344CB8AC3E}">
        <p14:creationId xmlns:p14="http://schemas.microsoft.com/office/powerpoint/2010/main" val="1225987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sp>
        <p:nvSpPr>
          <p:cNvPr id="5" name="Content Placeholder 2">
            <a:extLst>
              <a:ext uri="{FF2B5EF4-FFF2-40B4-BE49-F238E27FC236}">
                <a16:creationId xmlns:a16="http://schemas.microsoft.com/office/drawing/2014/main" id="{A09F0714-C37D-4CFE-BDE8-91F744EE6CC0}"/>
              </a:ext>
            </a:extLst>
          </p:cNvPr>
          <p:cNvSpPr>
            <a:spLocks noGrp="1"/>
          </p:cNvSpPr>
          <p:nvPr>
            <p:ph idx="1"/>
          </p:nvPr>
        </p:nvSpPr>
        <p:spPr>
          <a:xfrm>
            <a:off x="2589212" y="787782"/>
            <a:ext cx="8915400" cy="5123440"/>
          </a:xfrm>
        </p:spPr>
        <p:txBody>
          <a:bodyPr>
            <a:normAutofit lnSpcReduction="10000"/>
          </a:bodyPr>
          <a:lstStyle/>
          <a:p>
            <a:pPr algn="r" rtl="1"/>
            <a:r>
              <a:rPr lang="fa-IR" sz="2000" dirty="0">
                <a:cs typeface="B Zar" panose="00000400000000000000" pitchFamily="2" charset="-78"/>
              </a:rPr>
              <a:t>1-وجود تجهیزات حفاظتی بیماران و پرتوکاران</a:t>
            </a:r>
          </a:p>
          <a:p>
            <a:pPr algn="r" rtl="1"/>
            <a:r>
              <a:rPr lang="fa-IR" sz="2000" dirty="0">
                <a:cs typeface="B Zar" panose="00000400000000000000" pitchFamily="2" charset="-78"/>
              </a:rPr>
              <a:t>2- بدون درخواست پزشک متخصص هیچ بیماری تحت پرتودرمانی قرار نمی گیرد</a:t>
            </a:r>
          </a:p>
          <a:p>
            <a:pPr algn="r" rtl="1"/>
            <a:r>
              <a:rPr lang="fa-IR" sz="2000" dirty="0">
                <a:cs typeface="B Zar" panose="00000400000000000000" pitchFamily="2" charset="-78"/>
              </a:rPr>
              <a:t>3- فقط از افراد واجد شرایط استفاده میشود رادیو تراپیست     فیزسیست درمانی  تکنسین رادیوتراپی</a:t>
            </a:r>
          </a:p>
          <a:p>
            <a:pPr algn="r" rtl="1"/>
            <a:r>
              <a:rPr lang="fa-IR" sz="2000" dirty="0">
                <a:cs typeface="B Zar" panose="00000400000000000000" pitchFamily="2" charset="-78"/>
              </a:rPr>
              <a:t>مهندس تعمیرکار دستگاه</a:t>
            </a:r>
          </a:p>
          <a:p>
            <a:pPr algn="r" rtl="1"/>
            <a:r>
              <a:rPr lang="fa-IR" sz="2000" dirty="0">
                <a:cs typeface="B Zar" panose="00000400000000000000" pitchFamily="2" charset="-78"/>
              </a:rPr>
              <a:t>4- آموزش منظم پرتوکاران</a:t>
            </a:r>
          </a:p>
          <a:p>
            <a:pPr algn="r" rtl="1"/>
            <a:r>
              <a:rPr lang="fa-IR" sz="2000" dirty="0">
                <a:cs typeface="B Zar" panose="00000400000000000000" pitchFamily="2" charset="-78"/>
              </a:rPr>
              <a:t>5- کالیبراسیون و دزی متری و کنترل کیفی توسط یک فرد متخصص</a:t>
            </a:r>
          </a:p>
          <a:p>
            <a:pPr algn="r" rtl="1"/>
            <a:r>
              <a:rPr lang="fa-IR" sz="2000" dirty="0">
                <a:cs typeface="B Zar" panose="00000400000000000000" pitchFamily="2" charset="-78"/>
              </a:rPr>
              <a:t>6- استفاده درست از تجهیزات مانیتورینگ اشعه بطرز درست توسط پرتوکار</a:t>
            </a:r>
          </a:p>
          <a:p>
            <a:pPr algn="r" rtl="1"/>
            <a:r>
              <a:rPr lang="fa-IR" sz="2000" dirty="0">
                <a:cs typeface="B Zar" panose="00000400000000000000" pitchFamily="2" charset="-78"/>
              </a:rPr>
              <a:t>7- در صورت بروز سانحه دزهای دسیده در داخل بدن بیماران مشخص و تمهیدات لازم برای جلوگیری از صدمه اجرا و مورد گزارش میشود</a:t>
            </a:r>
          </a:p>
          <a:p>
            <a:pPr algn="r" rtl="1"/>
            <a:r>
              <a:rPr lang="fa-IR" sz="2000" dirty="0">
                <a:cs typeface="B Zar" panose="00000400000000000000" pitchFamily="2" charset="-78"/>
              </a:rPr>
              <a:t>8-اگر لازم باشد فرد عادی در ناحیه تحت کنترل وارد شود باید آموزش لازم را ببیند</a:t>
            </a:r>
          </a:p>
          <a:p>
            <a:pPr algn="r" rtl="1"/>
            <a:r>
              <a:rPr lang="fa-IR" sz="2000" dirty="0">
                <a:cs typeface="B Zar" panose="00000400000000000000" pitchFamily="2" charset="-78"/>
              </a:rPr>
              <a:t>9- مونیتورینگ منظم میزان پرتو در مناطق حضور مردم عادی</a:t>
            </a:r>
          </a:p>
          <a:p>
            <a:pPr marL="358775" marR="0" lvl="0" indent="-358775" algn="r" defTabSz="957263" rtl="1" eaLnBrk="1" fontAlgn="base" latinLnBrk="0" hangingPunct="1">
              <a:lnSpc>
                <a:spcPct val="100000"/>
              </a:lnSpc>
              <a:spcBef>
                <a:spcPct val="20000"/>
              </a:spcBef>
              <a:spcAft>
                <a:spcPct val="0"/>
              </a:spcAft>
              <a:buClr>
                <a:srgbClr val="4D7AB5"/>
              </a:buClr>
              <a:buSzTx/>
              <a:buFont typeface="Wingdings" pitchFamily="2" charset="2"/>
              <a:buChar char="v"/>
              <a:tabLst/>
              <a:defRPr/>
            </a:pPr>
            <a:r>
              <a:rPr kumimoji="0" lang="fa-IR" sz="2000" i="0" u="none" strike="noStrike" kern="0" cap="none" spc="0" normalizeH="0" baseline="0" noProof="0" dirty="0">
                <a:ln>
                  <a:noFill/>
                </a:ln>
                <a:solidFill>
                  <a:srgbClr val="000066"/>
                </a:solidFill>
                <a:effectLst/>
                <a:uLnTx/>
                <a:uFillTx/>
                <a:latin typeface="Verdana"/>
                <a:cs typeface="B Zar" panose="00000400000000000000" pitchFamily="2" charset="-78"/>
              </a:rPr>
              <a:t>10-در مواردی که نقص یا کمبود تجهیزات منجر به کاهش کیفیت درمان یا افزایش پرتوگیری غیر ضروری به بیمار میشود پرتودرمانی انجام نمیشود</a:t>
            </a:r>
            <a:endParaRPr kumimoji="0" lang="en-CA" sz="2000" i="0" u="none" strike="noStrike" kern="0" cap="none" spc="0" normalizeH="0" baseline="0" noProof="0" dirty="0">
              <a:ln>
                <a:noFill/>
              </a:ln>
              <a:solidFill>
                <a:srgbClr val="000066"/>
              </a:solidFill>
              <a:effectLst/>
              <a:uLnTx/>
              <a:uFillTx/>
              <a:latin typeface="Verdana"/>
              <a:cs typeface="B Zar" panose="00000400000000000000" pitchFamily="2" charset="-78"/>
            </a:endParaRPr>
          </a:p>
          <a:p>
            <a:pPr algn="r" rtl="1"/>
            <a:endParaRPr lang="en-CA" dirty="0">
              <a:cs typeface="B Zar" panose="00000400000000000000" pitchFamily="2" charset="-78"/>
            </a:endParaRPr>
          </a:p>
        </p:txBody>
      </p:sp>
    </p:spTree>
    <p:extLst>
      <p:ext uri="{BB962C8B-B14F-4D97-AF65-F5344CB8AC3E}">
        <p14:creationId xmlns:p14="http://schemas.microsoft.com/office/powerpoint/2010/main" val="1336015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sp>
        <p:nvSpPr>
          <p:cNvPr id="5" name="Content Placeholder 2">
            <a:extLst>
              <a:ext uri="{FF2B5EF4-FFF2-40B4-BE49-F238E27FC236}">
                <a16:creationId xmlns:a16="http://schemas.microsoft.com/office/drawing/2014/main" id="{F1C26306-CE1A-4EFD-8FDA-0C810892CA5D}"/>
              </a:ext>
            </a:extLst>
          </p:cNvPr>
          <p:cNvSpPr>
            <a:spLocks noGrp="1"/>
          </p:cNvSpPr>
          <p:nvPr>
            <p:ph idx="1"/>
          </p:nvPr>
        </p:nvSpPr>
        <p:spPr/>
        <p:txBody>
          <a:bodyPr>
            <a:normAutofit/>
          </a:bodyPr>
          <a:lstStyle/>
          <a:p>
            <a:pPr algn="r" rtl="1"/>
            <a:r>
              <a:rPr lang="fa-IR" sz="2800" dirty="0">
                <a:cs typeface="B Zar" panose="00000400000000000000" pitchFamily="2" charset="-78"/>
              </a:rPr>
              <a:t>11- استفاده از دستگاهها متناسب با مشخصاتی که کارخانه سازنده داده است</a:t>
            </a:r>
          </a:p>
          <a:p>
            <a:pPr algn="r" rtl="1"/>
            <a:r>
              <a:rPr lang="fa-IR" sz="2800" dirty="0">
                <a:cs typeface="B Zar" panose="00000400000000000000" pitchFamily="2" charset="-78"/>
              </a:rPr>
              <a:t>12- پرتودرمانی بوسیله دستگاه اتوماتیک متوقف میشود</a:t>
            </a:r>
          </a:p>
          <a:p>
            <a:pPr algn="r" rtl="1"/>
            <a:r>
              <a:rPr lang="fa-IR" sz="2800" dirty="0">
                <a:cs typeface="B Zar" panose="00000400000000000000" pitchFamily="2" charset="-78"/>
              </a:rPr>
              <a:t>13- هشدار دهنده مناسب برای نشان دادن اینکه دستگاه خاموش یا روشن است</a:t>
            </a:r>
          </a:p>
          <a:p>
            <a:pPr algn="r" rtl="1"/>
            <a:r>
              <a:rPr lang="fa-IR" sz="2800" dirty="0">
                <a:cs typeface="B Zar" panose="00000400000000000000" pitchFamily="2" charset="-78"/>
              </a:rPr>
              <a:t>14-وجود تایمر کنترل کننده زمان</a:t>
            </a:r>
            <a:endParaRPr lang="en-CA" sz="2800" dirty="0">
              <a:cs typeface="B Zar" panose="00000400000000000000" pitchFamily="2" charset="-78"/>
            </a:endParaRPr>
          </a:p>
        </p:txBody>
      </p:sp>
    </p:spTree>
    <p:extLst>
      <p:ext uri="{BB962C8B-B14F-4D97-AF65-F5344CB8AC3E}">
        <p14:creationId xmlns:p14="http://schemas.microsoft.com/office/powerpoint/2010/main" val="1941208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smtClean="0">
                <a:solidFill>
                  <a:schemeClr val="accent1"/>
                </a:solidFill>
                <a:cs typeface="B Titr" pitchFamily="2" charset="-78"/>
              </a:rPr>
              <a:t>پزشکی هسته ای </a:t>
            </a:r>
            <a:endParaRPr lang="fa-IR" sz="4000" dirty="0">
              <a:solidFill>
                <a:schemeClr val="accent1"/>
              </a:solidFill>
              <a:cs typeface="B Titr" pitchFamily="2" charset="-78"/>
            </a:endParaRPr>
          </a:p>
        </p:txBody>
      </p:sp>
      <p:sp>
        <p:nvSpPr>
          <p:cNvPr id="3" name="Content Placeholder 2"/>
          <p:cNvSpPr>
            <a:spLocks noGrp="1"/>
          </p:cNvSpPr>
          <p:nvPr>
            <p:ph idx="1"/>
          </p:nvPr>
        </p:nvSpPr>
        <p:spPr/>
        <p:txBody>
          <a:bodyPr>
            <a:normAutofit/>
          </a:bodyPr>
          <a:lstStyle/>
          <a:p>
            <a:pPr algn="r" rtl="1"/>
            <a:r>
              <a:rPr lang="fa-IR" sz="2800" dirty="0" smtClean="0">
                <a:cs typeface="B Zar" pitchFamily="2" charset="-78"/>
              </a:rPr>
              <a:t>فضای فیزیکی مستقل و استاندارد</a:t>
            </a:r>
          </a:p>
          <a:p>
            <a:pPr algn="r" rtl="1"/>
            <a:r>
              <a:rPr lang="fa-IR" sz="2800" dirty="0" smtClean="0">
                <a:cs typeface="B Zar" pitchFamily="2" charset="-78"/>
              </a:rPr>
              <a:t>رعایت اصول ایمنی پرتو</a:t>
            </a:r>
          </a:p>
          <a:p>
            <a:pPr algn="r" rtl="1"/>
            <a:r>
              <a:rPr lang="fa-IR" sz="2800" dirty="0" smtClean="0">
                <a:cs typeface="B Zar" pitchFamily="2" charset="-78"/>
              </a:rPr>
              <a:t>نصب علائم تصویری و نوشتاری هشدار دهنده پرتو</a:t>
            </a:r>
          </a:p>
          <a:p>
            <a:pPr algn="r" rtl="1"/>
            <a:r>
              <a:rPr lang="fa-IR" sz="2800" dirty="0" smtClean="0">
                <a:cs typeface="B Zar" pitchFamily="2" charset="-78"/>
              </a:rPr>
              <a:t>ارائه آموزش به بیمار</a:t>
            </a:r>
          </a:p>
          <a:p>
            <a:pPr algn="r" rtl="1"/>
            <a:r>
              <a:rPr lang="fa-IR" sz="2800" dirty="0" smtClean="0">
                <a:cs typeface="B Zar" pitchFamily="2" charset="-78"/>
              </a:rPr>
              <a:t>رعایت اصول ایمن قرنطینه سازی حین و پس از اخذ خدمات</a:t>
            </a:r>
          </a:p>
          <a:p>
            <a:pPr algn="r" rtl="1"/>
            <a:r>
              <a:rPr lang="fa-IR" sz="2800" dirty="0" smtClean="0">
                <a:cs typeface="B Zar" pitchFamily="2" charset="-78"/>
              </a:rPr>
              <a:t>وجود برنامه تضمین کیفیت از طریق کنترل کیفی دستگاههای مولد پرتو توسط شرکت مجاز</a:t>
            </a:r>
            <a:endParaRPr lang="fa-IR" sz="2800" dirty="0">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292" y="1259175"/>
            <a:ext cx="10425320" cy="4652048"/>
          </a:xfrm>
        </p:spPr>
        <p:txBody>
          <a:bodyPr>
            <a:normAutofit/>
          </a:bodyPr>
          <a:lstStyle/>
          <a:p>
            <a:pPr algn="r" rtl="1">
              <a:lnSpc>
                <a:spcPct val="150000"/>
              </a:lnSpc>
            </a:pPr>
            <a:r>
              <a:rPr lang="fa-IR" sz="2400" dirty="0" smtClean="0">
                <a:cs typeface="B Zar" pitchFamily="2" charset="-78"/>
              </a:rPr>
              <a:t>بخش سرپایی در شکل گیری وجهه مناسبی از بیمارستان در اذهان عمومی و همچنین موفقیت آن نقش عمده ای دارد،بطوریکه برخی از متون علمی وجود ضعف در ضریب اشغال تخت بیمارستان را ناشی از نواقص موجود در درمانگاههای آن و تعامل ضعیف این بخش با سایر بخش های بیمارستان می دانند</a:t>
            </a:r>
          </a:p>
          <a:p>
            <a:pPr algn="r" rtl="1">
              <a:lnSpc>
                <a:spcPct val="150000"/>
              </a:lnSpc>
            </a:pPr>
            <a:r>
              <a:rPr lang="fa-IR" sz="2400" dirty="0">
                <a:cs typeface="B Zar" pitchFamily="2" charset="-78"/>
              </a:rPr>
              <a:t>پاسخگویی ومسئولیت پذیری درمانگاههای سرپایی بیانگر تعهد بیمارستان به اجرای دقیق برنامه های از پیش اعلام شده وانجام تعهدات اجرایی وجبران عدم انطباقهای احتمالی است</a:t>
            </a:r>
            <a:endParaRPr lang="en-US" sz="2400" dirty="0">
              <a:cs typeface="B Zar" pitchFamily="2" charset="-78"/>
            </a:endParaRPr>
          </a:p>
          <a:p>
            <a:pPr marL="0" indent="0" algn="r" rtl="1">
              <a:lnSpc>
                <a:spcPct val="150000"/>
              </a:lnSpc>
              <a:buNone/>
            </a:pPr>
            <a:endParaRPr lang="fa-IR" sz="2400" dirty="0" smtClean="0">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Title 1"/>
          <p:cNvSpPr>
            <a:spLocks noGrp="1"/>
          </p:cNvSpPr>
          <p:nvPr>
            <p:ph type="title"/>
          </p:nvPr>
        </p:nvSpPr>
        <p:spPr>
          <a:xfrm>
            <a:off x="2592925" y="359764"/>
            <a:ext cx="8005121" cy="839449"/>
          </a:xfrm>
        </p:spPr>
        <p:txBody>
          <a:bodyPr>
            <a:normAutofit fontScale="90000"/>
          </a:bodyPr>
          <a:lstStyle/>
          <a:p>
            <a:pPr algn="ctr"/>
            <a:r>
              <a:rPr lang="fa-IR" sz="4400" b="1" kern="0" dirty="0" smtClean="0">
                <a:solidFill>
                  <a:srgbClr val="C00000"/>
                </a:solidFill>
                <a:latin typeface="Calibri Light" panose="020F0302020204030204" pitchFamily="34" charset="0"/>
                <a:ea typeface="Times New Roman" panose="02020603050405020304" pitchFamily="18" charset="0"/>
                <a:cs typeface="2  Titr" pitchFamily="2" charset="-78"/>
              </a:rPr>
              <a:t>اهمیت ارزیابی خدمات سرپایی</a:t>
            </a:r>
            <a:r>
              <a:rPr lang="en-US" sz="2800" b="1" kern="0" dirty="0">
                <a:solidFill>
                  <a:srgbClr val="C00000"/>
                </a:solidFill>
                <a:latin typeface="Calibri Light" panose="020F0302020204030204" pitchFamily="34" charset="0"/>
                <a:ea typeface="Times New Roman" panose="02020603050405020304" pitchFamily="18" charset="0"/>
                <a:cs typeface="2  Titr" pitchFamily="2" charset="-78"/>
              </a:rPr>
              <a:t/>
            </a:r>
            <a:br>
              <a:rPr lang="en-US" sz="2800" b="1" kern="0" dirty="0">
                <a:solidFill>
                  <a:srgbClr val="C00000"/>
                </a:solidFill>
                <a:latin typeface="Calibri Light" panose="020F0302020204030204" pitchFamily="34" charset="0"/>
                <a:ea typeface="Times New Roman" panose="02020603050405020304" pitchFamily="18" charset="0"/>
                <a:cs typeface="2  Titr" pitchFamily="2" charset="-78"/>
              </a:rPr>
            </a:br>
            <a:endParaRPr lang="en-US" dirty="0">
              <a:solidFill>
                <a:srgbClr val="C00000"/>
              </a:solidFill>
              <a:cs typeface="2  Titr"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794" y="252248"/>
            <a:ext cx="8911687" cy="840827"/>
          </a:xfrm>
        </p:spPr>
        <p:txBody>
          <a:bodyPr>
            <a:normAutofit fontScale="90000"/>
          </a:bodyPr>
          <a:lstStyle/>
          <a:p>
            <a:pPr algn="ctr" rtl="1"/>
            <a:r>
              <a:rPr lang="en-US"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r>
              <a:rPr lang="fa-IR" sz="4400" b="1" dirty="0" smtClean="0">
                <a:solidFill>
                  <a:srgbClr val="C00000"/>
                </a:solidFill>
                <a:latin typeface="Calibri Light" panose="020F0302020204030204" pitchFamily="34" charset="0"/>
                <a:ea typeface="Times New Roman" panose="02020603050405020304" pitchFamily="18" charset="0"/>
                <a:cs typeface="B Titr" pitchFamily="2" charset="-78"/>
              </a:rPr>
              <a:t>خدمات ناباروری </a:t>
            </a:r>
            <a:endParaRPr lang="en-US" sz="4400" dirty="0">
              <a:solidFill>
                <a:srgbClr val="C00000"/>
              </a:solidFill>
              <a:cs typeface="B Titr" pitchFamily="2" charset="-78"/>
            </a:endParaRPr>
          </a:p>
        </p:txBody>
      </p:sp>
      <p:sp>
        <p:nvSpPr>
          <p:cNvPr id="3" name="Content Placeholder 2"/>
          <p:cNvSpPr>
            <a:spLocks noGrp="1"/>
          </p:cNvSpPr>
          <p:nvPr>
            <p:ph idx="1"/>
          </p:nvPr>
        </p:nvSpPr>
        <p:spPr>
          <a:xfrm>
            <a:off x="1828801" y="1639614"/>
            <a:ext cx="9155430" cy="4555446"/>
          </a:xfrm>
        </p:spPr>
        <p:txBody>
          <a:bodyPr>
            <a:normAutofit/>
          </a:bodyPr>
          <a:lstStyle/>
          <a:p>
            <a:pPr algn="r" rtl="1">
              <a:lnSpc>
                <a:spcPct val="150000"/>
              </a:lnSpc>
              <a:spcBef>
                <a:spcPts val="200"/>
              </a:spcBef>
            </a:pPr>
            <a:r>
              <a:rPr lang="fa-IR" sz="2800" dirty="0" smtClean="0">
                <a:cs typeface="B Zar" pitchFamily="2" charset="-78"/>
              </a:rPr>
              <a:t>حضور فلوشیپ ناباروری به عنوان مسئول فنی</a:t>
            </a:r>
          </a:p>
          <a:p>
            <a:pPr algn="r" rtl="1">
              <a:lnSpc>
                <a:spcPct val="150000"/>
              </a:lnSpc>
            </a:pPr>
            <a:r>
              <a:rPr lang="fa-IR" sz="2800" i="1" dirty="0" smtClean="0">
                <a:solidFill>
                  <a:schemeClr val="tx1"/>
                </a:solidFill>
                <a:latin typeface="Calibri Light" panose="020F0302020204030204" pitchFamily="34" charset="0"/>
                <a:ea typeface="Times New Roman" panose="02020603050405020304" pitchFamily="18" charset="0"/>
                <a:cs typeface="B Zar" pitchFamily="2" charset="-78"/>
              </a:rPr>
              <a:t> </a:t>
            </a:r>
            <a:r>
              <a:rPr lang="fa-IR" sz="2800" dirty="0" smtClean="0">
                <a:cs typeface="B Zar" pitchFamily="2" charset="-78"/>
              </a:rPr>
              <a:t>تامین خدمات جنین شناسی در مرکز</a:t>
            </a:r>
          </a:p>
          <a:p>
            <a:pPr algn="r" rtl="1">
              <a:lnSpc>
                <a:spcPct val="150000"/>
              </a:lnSpc>
            </a:pPr>
            <a:r>
              <a:rPr lang="fa-IR" sz="2800" dirty="0" smtClean="0">
                <a:cs typeface="B Zar" pitchFamily="2" charset="-78"/>
              </a:rPr>
              <a:t>هماهنگی و برنامه ریزی برای اخذ مشاوره از متخصصین ارولوژی</a:t>
            </a:r>
          </a:p>
          <a:p>
            <a:pPr algn="r" rtl="1">
              <a:lnSpc>
                <a:spcPct val="150000"/>
              </a:lnSpc>
            </a:pPr>
            <a:r>
              <a:rPr lang="fa-IR" sz="2800" dirty="0" smtClean="0">
                <a:cs typeface="B Zar" pitchFamily="2" charset="-78"/>
              </a:rPr>
              <a:t> بکارگیری و استفاده از کارکنان بالینی ذیصلاح و آموزش دیده</a:t>
            </a:r>
            <a:endParaRPr lang="en-US" sz="2800" i="1" dirty="0">
              <a:solidFill>
                <a:schemeClr val="tx1"/>
              </a:solidFill>
              <a:latin typeface="Calibri Light" panose="020F0302020204030204" pitchFamily="34" charset="0"/>
              <a:ea typeface="Times New Roman" panose="02020603050405020304" pitchFamily="18" charset="0"/>
              <a:cs typeface="B Zar" pitchFamily="2" charset="-78"/>
            </a:endParaRPr>
          </a:p>
          <a:p>
            <a:pPr marL="114300" indent="0" algn="r" rtl="1">
              <a:lnSpc>
                <a:spcPct val="107000"/>
              </a:lnSpc>
              <a:spcAft>
                <a:spcPts val="800"/>
              </a:spcAft>
              <a:buNone/>
            </a:pPr>
            <a:endParaRPr lang="en-US" sz="2000" dirty="0">
              <a:latin typeface="Calibri" panose="020F0502020204030204" pitchFamily="34" charset="0"/>
              <a:ea typeface="Calibri" panose="020F0502020204030204" pitchFamily="34" charset="0"/>
              <a:cs typeface="B Zar" pitchFamily="2" charset="-78"/>
            </a:endParaRPr>
          </a:p>
          <a:p>
            <a:pPr algn="r" rtl="1">
              <a:buNone/>
            </a:pPr>
            <a:endParaRPr lang="en-US" sz="2000" dirty="0">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30</a:t>
            </a:fld>
            <a:endParaRPr lang="en-US" dirty="0"/>
          </a:p>
        </p:txBody>
      </p:sp>
      <p:sp>
        <p:nvSpPr>
          <p:cNvPr id="8" name="Content Placeholder 2"/>
          <p:cNvSpPr txBox="1">
            <a:spLocks/>
          </p:cNvSpPr>
          <p:nvPr/>
        </p:nvSpPr>
        <p:spPr>
          <a:xfrm>
            <a:off x="1524256" y="1584053"/>
            <a:ext cx="9854232" cy="4695103"/>
          </a:xfrm>
          <a:prstGeom prst="rect">
            <a:avLst/>
          </a:prstGeom>
        </p:spPr>
        <p:txBody>
          <a:bodyPr vert="horz" lIns="91440" tIns="45720" rIns="91440" bIns="45720" rtlCol="0">
            <a:normAutofit/>
          </a:bodyPr>
          <a:lstStyle/>
          <a:p>
            <a:pPr marL="342900" marR="0" lvl="0" indent="-342900" algn="just" defTabSz="457200" rtl="1" eaLnBrk="1" fontAlgn="auto" latinLnBrk="0" hangingPunct="1">
              <a:lnSpc>
                <a:spcPct val="107000"/>
              </a:lnSpc>
              <a:spcBef>
                <a:spcPts val="200"/>
              </a:spcBef>
              <a:spcAft>
                <a:spcPts val="0"/>
              </a:spcAft>
              <a:buClr>
                <a:schemeClr val="accent1"/>
              </a:buClr>
              <a:buSzTx/>
              <a:tabLst/>
              <a:defRPr/>
            </a:pPr>
            <a:r>
              <a:rPr kumimoji="0" lang="fa-IR" sz="2000" b="1" i="0" u="none" strike="noStrike" kern="1200" cap="none" spc="0" normalizeH="0" baseline="0" noProof="0" dirty="0" smtClean="0">
                <a:ln>
                  <a:noFill/>
                </a:ln>
                <a:solidFill>
                  <a:srgbClr val="002060"/>
                </a:solidFill>
                <a:effectLst/>
                <a:uLnTx/>
                <a:uFillTx/>
                <a:latin typeface="Calibri Light" panose="020F0302020204030204" pitchFamily="34" charset="0"/>
                <a:ea typeface="Times New Roman" panose="02020603050405020304" pitchFamily="18" charset="0"/>
                <a:cs typeface="B Yagut" panose="00000400000000000000" pitchFamily="2" charset="-78"/>
              </a:rPr>
              <a:t> </a:t>
            </a:r>
          </a:p>
          <a:p>
            <a:pPr marL="342900" marR="0" lvl="0" indent="-342900" algn="just" defTabSz="457200" rtl="1" eaLnBrk="1" fontAlgn="auto" latinLnBrk="0" hangingPunct="1">
              <a:lnSpc>
                <a:spcPct val="107000"/>
              </a:lnSpc>
              <a:spcBef>
                <a:spcPts val="200"/>
              </a:spcBef>
              <a:spcAft>
                <a:spcPts val="0"/>
              </a:spcAft>
              <a:buClr>
                <a:schemeClr val="accent1"/>
              </a:buClr>
              <a:buSzTx/>
              <a:buFont typeface="Wingdings 3" charset="2"/>
              <a:buChar char=""/>
              <a:tabLst/>
              <a:defRPr/>
            </a:pPr>
            <a:endParaRPr kumimoji="0" lang="fa-IR" sz="1800" b="0" i="0" u="none" strike="noStrike" kern="1200" cap="none" spc="0" normalizeH="0" baseline="0" noProof="0" dirty="0" smtClean="0">
              <a:ln>
                <a:noFill/>
              </a:ln>
              <a:solidFill>
                <a:srgbClr val="002060"/>
              </a:solidFill>
              <a:effectLst/>
              <a:uLnTx/>
              <a:uFillTx/>
              <a:latin typeface="Calibri Light" panose="020F0302020204030204" pitchFamily="34" charset="0"/>
              <a:ea typeface="Times New Roman" panose="02020603050405020304" pitchFamily="18" charset="0"/>
              <a:cs typeface="B Yagut" panose="00000400000000000000" pitchFamily="2" charset="-78"/>
            </a:endParaRPr>
          </a:p>
          <a:p>
            <a:pPr marL="342900" marR="0" lvl="0" indent="-342900" algn="just" defTabSz="457200" rtl="1" eaLnBrk="1" fontAlgn="auto" latinLnBrk="0" hangingPunct="1">
              <a:lnSpc>
                <a:spcPct val="107000"/>
              </a:lnSpc>
              <a:spcBef>
                <a:spcPts val="1000"/>
              </a:spcBef>
              <a:spcAft>
                <a:spcPts val="800"/>
              </a:spcAft>
              <a:buClr>
                <a:schemeClr val="accent1"/>
              </a:buClr>
              <a:buSzTx/>
              <a:buFontTx/>
              <a:buChar char="-"/>
              <a:tabLst/>
              <a:defRPr/>
            </a:pPr>
            <a:endParaRPr kumimoji="0" lang="en-US" sz="1600" b="0" i="0" u="none" strike="noStrike" kern="1200" cap="none" spc="0" normalizeH="0" baseline="0" noProof="0" dirty="0" smtClean="0">
              <a:ln>
                <a:noFill/>
              </a:ln>
              <a:solidFill>
                <a:schemeClr val="tx1"/>
              </a:solidFill>
              <a:effectLst/>
              <a:uLnTx/>
              <a:uFillTx/>
              <a:latin typeface="Calibri" panose="020F0502020204030204" pitchFamily="34" charset="0"/>
              <a:ea typeface="Calibri" panose="020F0502020204030204" pitchFamily="34" charset="0"/>
              <a:cs typeface="B Yagut" panose="00000400000000000000" pitchFamily="2" charset="-78"/>
            </a:endParaRPr>
          </a:p>
          <a:p>
            <a:pPr marL="342900" marR="0" lvl="0" indent="-342900" algn="r" defTabSz="457200" rtl="1" eaLnBrk="1" fontAlgn="auto" latinLnBrk="0" hangingPunct="1">
              <a:lnSpc>
                <a:spcPct val="100000"/>
              </a:lnSpc>
              <a:spcBef>
                <a:spcPts val="1000"/>
              </a:spcBef>
              <a:spcAft>
                <a:spcPts val="0"/>
              </a:spcAft>
              <a:buClr>
                <a:schemeClr val="accent1"/>
              </a:buClr>
              <a:buSzTx/>
              <a:buFont typeface="Wingdings 3" charset="2"/>
              <a:buChar char=""/>
              <a:tabLst/>
              <a:defRPr/>
            </a:pPr>
            <a:endParaRPr kumimoji="0" lang="en-US" sz="18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pic>
        <p:nvPicPr>
          <p:cNvPr id="6" name="Picture 5" descr="Arm"/>
          <p:cNvPicPr/>
          <p:nvPr/>
        </p:nvPicPr>
        <p:blipFill>
          <a:blip r:embed="rId2" cstate="print"/>
          <a:srcRect/>
          <a:stretch>
            <a:fillRect/>
          </a:stretch>
        </p:blipFill>
        <p:spPr bwMode="auto">
          <a:xfrm>
            <a:off x="11264265" y="0"/>
            <a:ext cx="927735" cy="971550"/>
          </a:xfrm>
          <a:prstGeom prst="rect">
            <a:avLst/>
          </a:prstGeom>
          <a:noFill/>
        </p:spPr>
      </p:pic>
    </p:spTree>
    <p:extLst>
      <p:ext uri="{BB962C8B-B14F-4D97-AF65-F5344CB8AC3E}">
        <p14:creationId xmlns:p14="http://schemas.microsoft.com/office/powerpoint/2010/main" val="42781753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31</a:t>
            </a:fld>
            <a:endParaRPr lang="en-US" dirty="0"/>
          </a:p>
        </p:txBody>
      </p:sp>
      <p:sp>
        <p:nvSpPr>
          <p:cNvPr id="5" name="Content Placeholder 4"/>
          <p:cNvSpPr>
            <a:spLocks noGrp="1"/>
          </p:cNvSpPr>
          <p:nvPr>
            <p:ph idx="1"/>
          </p:nvPr>
        </p:nvSpPr>
        <p:spPr>
          <a:xfrm>
            <a:off x="2158288" y="1961681"/>
            <a:ext cx="8915400" cy="4478308"/>
          </a:xfrm>
        </p:spPr>
        <p:txBody>
          <a:bodyPr>
            <a:noAutofit/>
          </a:bodyPr>
          <a:lstStyle/>
          <a:p>
            <a:pPr algn="r" rtl="1"/>
            <a:r>
              <a:rPr lang="fa-IR" sz="2800" b="1" dirty="0" smtClean="0">
                <a:solidFill>
                  <a:srgbClr val="C00000"/>
                </a:solidFill>
                <a:latin typeface="Calibri Light" panose="020F0302020204030204" pitchFamily="34" charset="0"/>
                <a:ea typeface="Times New Roman" panose="02020603050405020304" pitchFamily="18" charset="0"/>
                <a:cs typeface="B Zar" pitchFamily="2" charset="-78"/>
              </a:rPr>
              <a:t>تشخیص زود هنگام سرطان و بیماریهای غیر واگیر </a:t>
            </a:r>
            <a:r>
              <a:rPr lang="fa-IR" sz="2800" dirty="0" smtClean="0">
                <a:cs typeface="B Zar" pitchFamily="2" charset="-78"/>
              </a:rPr>
              <a:t>فضای فیزیکی استاندارد، تجهیزات، تامین نیروی انسانی، وجود فرایندهای اجرایی</a:t>
            </a:r>
          </a:p>
          <a:p>
            <a:pPr algn="r" rtl="1">
              <a:buNone/>
            </a:pPr>
            <a:r>
              <a:rPr lang="fa-IR" sz="2800" dirty="0" smtClean="0">
                <a:cs typeface="B Zar" pitchFamily="2" charset="-78"/>
              </a:rPr>
              <a:t> </a:t>
            </a:r>
            <a:r>
              <a:rPr lang="fa-IR" sz="2800" dirty="0" smtClean="0">
                <a:solidFill>
                  <a:srgbClr val="002060"/>
                </a:solidFill>
                <a:cs typeface="B Zar" pitchFamily="2" charset="-78"/>
              </a:rPr>
              <a:t>فرایندهای اجرایی مطابق با ضوابط ابلاغ شده در دستورالعملهای مدیریت خدمات رعایت می شود.</a:t>
            </a:r>
          </a:p>
          <a:p>
            <a:pPr algn="r" rtl="1"/>
            <a:r>
              <a:rPr lang="fa-IR" sz="2800" dirty="0" smtClean="0">
                <a:solidFill>
                  <a:srgbClr val="002060"/>
                </a:solidFill>
                <a:cs typeface="B Zar" pitchFamily="2" charset="-78"/>
              </a:rPr>
              <a:t>1 . رعایت نظام ارجاع</a:t>
            </a:r>
          </a:p>
          <a:p>
            <a:pPr algn="r" rtl="1"/>
            <a:r>
              <a:rPr lang="fa-IR" sz="2800" dirty="0" smtClean="0">
                <a:solidFill>
                  <a:srgbClr val="002060"/>
                </a:solidFill>
                <a:cs typeface="B Zar" pitchFamily="2" charset="-78"/>
              </a:rPr>
              <a:t>2 . ارائه خدمات تشخیصی، درمانی و مشاوره مطابق دستورالعملهای ابلاغی</a:t>
            </a:r>
          </a:p>
          <a:p>
            <a:pPr algn="r" rtl="1"/>
            <a:r>
              <a:rPr lang="fa-IR" sz="2800" dirty="0" smtClean="0">
                <a:solidFill>
                  <a:srgbClr val="002060"/>
                </a:solidFill>
                <a:cs typeface="B Zar" pitchFamily="2" charset="-78"/>
              </a:rPr>
              <a:t>3 . ثبت اطلاعات و خدمات در سامانه             </a:t>
            </a:r>
            <a:endParaRPr lang="fa-IR" sz="2800" dirty="0">
              <a:solidFill>
                <a:srgbClr val="002060"/>
              </a:solidFill>
              <a:cs typeface="B Zar" pitchFamily="2" charset="-78"/>
            </a:endParaRPr>
          </a:p>
        </p:txBody>
      </p:sp>
      <p:sp>
        <p:nvSpPr>
          <p:cNvPr id="6" name="Title 1"/>
          <p:cNvSpPr>
            <a:spLocks noGrp="1"/>
          </p:cNvSpPr>
          <p:nvPr>
            <p:ph type="title"/>
          </p:nvPr>
        </p:nvSpPr>
        <p:spPr>
          <a:xfrm>
            <a:off x="2403738" y="168016"/>
            <a:ext cx="8911687" cy="1086018"/>
          </a:xfrm>
        </p:spPr>
        <p:txBody>
          <a:bodyPr>
            <a:normAutofit fontScale="90000"/>
          </a:bodyPr>
          <a:lstStyle/>
          <a:p>
            <a:pPr algn="ctr" rtl="1"/>
            <a:r>
              <a:rPr lang="en-US"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r>
              <a:rPr lang="fa-IR" sz="4400" dirty="0" smtClean="0">
                <a:solidFill>
                  <a:srgbClr val="C00000"/>
                </a:solidFill>
                <a:latin typeface="Calibri Light" panose="020F0302020204030204" pitchFamily="34" charset="0"/>
                <a:ea typeface="Times New Roman" panose="02020603050405020304" pitchFamily="18" charset="0"/>
                <a:cs typeface="B Titr" pitchFamily="2" charset="-78"/>
              </a:rPr>
              <a:t>پیشگیری  و توانبخشی</a:t>
            </a:r>
            <a:br>
              <a:rPr lang="fa-IR" sz="4400" dirty="0" smtClean="0">
                <a:solidFill>
                  <a:srgbClr val="C00000"/>
                </a:solidFill>
                <a:latin typeface="Calibri Light" panose="020F0302020204030204" pitchFamily="34" charset="0"/>
                <a:ea typeface="Times New Roman" panose="02020603050405020304" pitchFamily="18" charset="0"/>
                <a:cs typeface="B Titr" pitchFamily="2" charset="-78"/>
              </a:rPr>
            </a:br>
            <a:r>
              <a:rPr lang="fa-IR" sz="4400" dirty="0" smtClean="0">
                <a:solidFill>
                  <a:srgbClr val="C00000"/>
                </a:solidFill>
                <a:latin typeface="Calibri Light" panose="020F0302020204030204" pitchFamily="34" charset="0"/>
                <a:ea typeface="Times New Roman" panose="02020603050405020304" pitchFamily="18" charset="0"/>
                <a:cs typeface="B Titr" pitchFamily="2" charset="-78"/>
              </a:rPr>
              <a:t/>
            </a:r>
            <a:br>
              <a:rPr lang="fa-IR" sz="4400" dirty="0" smtClean="0">
                <a:solidFill>
                  <a:srgbClr val="C00000"/>
                </a:solidFill>
                <a:latin typeface="Calibri Light" panose="020F0302020204030204" pitchFamily="34" charset="0"/>
                <a:ea typeface="Times New Roman" panose="02020603050405020304" pitchFamily="18" charset="0"/>
                <a:cs typeface="B Titr" pitchFamily="2" charset="-78"/>
              </a:rPr>
            </a:br>
            <a:endParaRPr lang="en-US" sz="4400" dirty="0">
              <a:solidFill>
                <a:srgbClr val="C00000"/>
              </a:solidFill>
              <a:latin typeface="Calibri Light" panose="020F0302020204030204" pitchFamily="34" charset="0"/>
              <a:ea typeface="Times New Roman" panose="02020603050405020304" pitchFamily="18" charset="0"/>
              <a:cs typeface="B Titr" pitchFamily="2" charset="-78"/>
            </a:endParaRPr>
          </a:p>
        </p:txBody>
      </p:sp>
    </p:spTree>
    <p:extLst>
      <p:ext uri="{BB962C8B-B14F-4D97-AF65-F5344CB8AC3E}">
        <p14:creationId xmlns:p14="http://schemas.microsoft.com/office/powerpoint/2010/main" val="21860124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5776" y="2133600"/>
            <a:ext cx="9898836" cy="3777622"/>
          </a:xfrm>
        </p:spPr>
        <p:txBody>
          <a:bodyPr>
            <a:normAutofit/>
          </a:bodyPr>
          <a:lstStyle/>
          <a:p>
            <a:pPr algn="r" rtl="1"/>
            <a:r>
              <a:rPr lang="fa-IR" sz="2800" dirty="0" smtClean="0">
                <a:cs typeface="B Zar" pitchFamily="2" charset="-78"/>
              </a:rPr>
              <a:t>دسترسی تسهیل شده</a:t>
            </a:r>
          </a:p>
          <a:p>
            <a:pPr algn="r" rtl="1"/>
            <a:r>
              <a:rPr lang="fa-IR" sz="2800" dirty="0" smtClean="0">
                <a:cs typeface="B Zar" pitchFamily="2" charset="-78"/>
              </a:rPr>
              <a:t>ارائه خدمات فیزیوتراپی</a:t>
            </a:r>
          </a:p>
          <a:p>
            <a:pPr algn="r" rtl="1"/>
            <a:r>
              <a:rPr lang="fa-IR" sz="2800" dirty="0" smtClean="0">
                <a:cs typeface="B Zar" pitchFamily="2" charset="-78"/>
              </a:rPr>
              <a:t>ارائه خدمات کاردرمانی</a:t>
            </a:r>
          </a:p>
          <a:p>
            <a:pPr algn="r" rtl="1"/>
            <a:r>
              <a:rPr lang="fa-IR" sz="2800" dirty="0" smtClean="0">
                <a:cs typeface="B Zar" pitchFamily="2" charset="-78"/>
              </a:rPr>
              <a:t> ارائه خدمات گفتاردرمانی</a:t>
            </a:r>
          </a:p>
          <a:p>
            <a:pPr algn="r" rtl="1"/>
            <a:r>
              <a:rPr lang="fa-IR" sz="2800" dirty="0" smtClean="0">
                <a:cs typeface="B Zar" pitchFamily="2" charset="-78"/>
              </a:rPr>
              <a:t> ارائه خدمات ارتوز و پروتز</a:t>
            </a:r>
          </a:p>
          <a:p>
            <a:pPr algn="r" rtl="1"/>
            <a:r>
              <a:rPr lang="fa-IR" sz="2800" dirty="0" smtClean="0">
                <a:cs typeface="B Zar" pitchFamily="2" charset="-78"/>
              </a:rPr>
              <a:t> ارائه خدمات اپتومتری و ادیومتری</a:t>
            </a:r>
            <a:endParaRPr lang="en-US" sz="2800" dirty="0">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32</a:t>
            </a:fld>
            <a:endParaRPr lang="en-US" dirty="0"/>
          </a:p>
        </p:txBody>
      </p:sp>
      <p:sp>
        <p:nvSpPr>
          <p:cNvPr id="5" name="Title 1"/>
          <p:cNvSpPr>
            <a:spLocks noGrp="1"/>
          </p:cNvSpPr>
          <p:nvPr>
            <p:ph type="title"/>
          </p:nvPr>
        </p:nvSpPr>
        <p:spPr>
          <a:xfrm>
            <a:off x="1902372" y="599090"/>
            <a:ext cx="9413053" cy="840827"/>
          </a:xfrm>
        </p:spPr>
        <p:txBody>
          <a:bodyPr>
            <a:normAutofit fontScale="90000"/>
          </a:bodyPr>
          <a:lstStyle/>
          <a:p>
            <a:pPr algn="ctr" rtl="1"/>
            <a:r>
              <a:rPr lang="en-US"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r>
              <a:rPr lang="fa-IR" sz="4400" dirty="0" smtClean="0">
                <a:solidFill>
                  <a:srgbClr val="C00000"/>
                </a:solidFill>
                <a:latin typeface="Calibri Light" panose="020F0302020204030204" pitchFamily="34" charset="0"/>
                <a:ea typeface="Times New Roman" panose="02020603050405020304" pitchFamily="18" charset="0"/>
                <a:cs typeface="B Titr" pitchFamily="2" charset="-78"/>
              </a:rPr>
              <a:t>ادامه پیشگیری  و توانبخشی</a:t>
            </a:r>
            <a:endParaRPr lang="en-US" sz="4400" dirty="0">
              <a:solidFill>
                <a:srgbClr val="C00000"/>
              </a:solidFill>
              <a:latin typeface="Calibri Light" panose="020F0302020204030204" pitchFamily="34" charset="0"/>
              <a:ea typeface="Times New Roman" panose="02020603050405020304" pitchFamily="18" charset="0"/>
              <a:cs typeface="B Titr" pitchFamily="2" charset="-78"/>
            </a:endParaRPr>
          </a:p>
        </p:txBody>
      </p:sp>
    </p:spTree>
    <p:extLst>
      <p:ext uri="{BB962C8B-B14F-4D97-AF65-F5344CB8AC3E}">
        <p14:creationId xmlns:p14="http://schemas.microsoft.com/office/powerpoint/2010/main" val="4032068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smtClean="0">
                <a:solidFill>
                  <a:schemeClr val="accent1"/>
                </a:solidFill>
                <a:cs typeface="B Titr" pitchFamily="2" charset="-78"/>
              </a:rPr>
              <a:t>طب پیشگیری و ارتقاء سلامت</a:t>
            </a:r>
            <a:endParaRPr lang="fa-IR" sz="4000" dirty="0">
              <a:solidFill>
                <a:schemeClr val="accent1"/>
              </a:solidFill>
              <a:cs typeface="B Titr"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sz="2800" dirty="0" smtClean="0">
                <a:cs typeface="B Zar" pitchFamily="2" charset="-78"/>
              </a:rPr>
              <a:t>مشارکت فعال بیمارستان در خصوص ارتقا سلامت جامعه از طریق ایجاد درمانگاههای تخصصی طب پیشگیری و ارتقا سلامت(سطح 3)</a:t>
            </a:r>
          </a:p>
          <a:p>
            <a:pPr algn="r" rtl="1">
              <a:lnSpc>
                <a:spcPct val="150000"/>
              </a:lnSpc>
            </a:pPr>
            <a:r>
              <a:rPr lang="fa-IR" sz="2800" dirty="0" smtClean="0">
                <a:cs typeface="B Zar" pitchFamily="2" charset="-78"/>
              </a:rPr>
              <a:t>ارائه خدمات طب پیشگیری و ارتقا سلامت برای مراجعین سرپایی با رعایت ضوابط مربوط و اصول کیفیت</a:t>
            </a:r>
            <a:endParaRPr lang="fa-IR" sz="2800" dirty="0">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34</a:t>
            </a:fld>
            <a:endParaRPr lang="en-US" dirty="0"/>
          </a:p>
        </p:txBody>
      </p:sp>
      <p:sp>
        <p:nvSpPr>
          <p:cNvPr id="5" name="Content Placeholder 2">
            <a:extLst>
              <a:ext uri="{FF2B5EF4-FFF2-40B4-BE49-F238E27FC236}">
                <a16:creationId xmlns:a16="http://schemas.microsoft.com/office/drawing/2014/main" id="{7F13A9D5-45DD-4D36-BBD0-0D1C7F981D5E}"/>
              </a:ext>
            </a:extLst>
          </p:cNvPr>
          <p:cNvSpPr>
            <a:spLocks noGrp="1"/>
          </p:cNvSpPr>
          <p:nvPr>
            <p:ph idx="1"/>
          </p:nvPr>
        </p:nvSpPr>
        <p:spPr>
          <a:xfrm>
            <a:off x="2673295" y="787782"/>
            <a:ext cx="8915400" cy="4698618"/>
          </a:xfrm>
        </p:spPr>
        <p:txBody>
          <a:bodyPr>
            <a:noAutofit/>
          </a:bodyPr>
          <a:lstStyle/>
          <a:p>
            <a:pPr algn="r" rtl="1"/>
            <a:r>
              <a:rPr lang="fa-IR" sz="2800" u="sng" dirty="0">
                <a:solidFill>
                  <a:srgbClr val="FF0000"/>
                </a:solidFill>
                <a:cs typeface="B Zar" panose="00000400000000000000" pitchFamily="2" charset="-78"/>
              </a:rPr>
              <a:t>فیزیوتراپی:</a:t>
            </a:r>
          </a:p>
          <a:p>
            <a:pPr algn="r" rtl="1"/>
            <a:r>
              <a:rPr lang="fa-IR" sz="2800" dirty="0">
                <a:cs typeface="B Zar" panose="00000400000000000000" pitchFamily="2" charset="-78"/>
              </a:rPr>
              <a:t>مسول فنی طب فیزیکی یا دکترا/کارشناس ارشد/کارشناس فیزیوتراپی</a:t>
            </a:r>
          </a:p>
          <a:p>
            <a:pPr algn="r" rtl="1"/>
            <a:r>
              <a:rPr lang="fa-IR" sz="2800" dirty="0">
                <a:cs typeface="B Zar" panose="00000400000000000000" pitchFamily="2" charset="-78"/>
              </a:rPr>
              <a:t>تجهیزات الکتروتراپی و مکانوتراپی  - کالیبراسیون طبق استاندارد کارخانه </a:t>
            </a:r>
          </a:p>
          <a:p>
            <a:pPr algn="r" rtl="1"/>
            <a:r>
              <a:rPr lang="fa-IR" sz="2800" dirty="0">
                <a:cs typeface="B Zar" panose="00000400000000000000" pitchFamily="2" charset="-78"/>
              </a:rPr>
              <a:t>وجود تجهیزات کمکی برای معلولین</a:t>
            </a:r>
          </a:p>
          <a:p>
            <a:pPr algn="r" rtl="1"/>
            <a:r>
              <a:rPr lang="fa-IR" sz="2800" dirty="0">
                <a:cs typeface="B Zar" panose="00000400000000000000" pitchFamily="2" charset="-78"/>
              </a:rPr>
              <a:t>وجود کپسول اکسیژن سالم و پر با مانومتر سالم</a:t>
            </a:r>
          </a:p>
          <a:p>
            <a:pPr algn="r" rtl="1"/>
            <a:r>
              <a:rPr lang="fa-IR" sz="2800" dirty="0">
                <a:cs typeface="B Zar" panose="00000400000000000000" pitchFamily="2" charset="-78"/>
              </a:rPr>
              <a:t>تجویز خدمات فیزیوتراپی برحسب تجویز پزشک</a:t>
            </a:r>
          </a:p>
          <a:p>
            <a:pPr algn="r" rtl="1"/>
            <a:r>
              <a:rPr lang="fa-IR" sz="2800" dirty="0">
                <a:cs typeface="B Zar" panose="00000400000000000000" pitchFamily="2" charset="-78"/>
              </a:rPr>
              <a:t>تشکیل پرونده برای همه مراجعین</a:t>
            </a:r>
          </a:p>
          <a:p>
            <a:pPr algn="r" rtl="1"/>
            <a:r>
              <a:rPr lang="fa-IR" sz="2800" dirty="0">
                <a:cs typeface="B Zar" panose="00000400000000000000" pitchFamily="2" charset="-78"/>
              </a:rPr>
              <a:t>مصونیت علیه هپاتیت </a:t>
            </a:r>
            <a:r>
              <a:rPr lang="en-CA" sz="2800" dirty="0">
                <a:cs typeface="B Zar" panose="00000400000000000000" pitchFamily="2" charset="-78"/>
              </a:rPr>
              <a:t>B </a:t>
            </a:r>
            <a:r>
              <a:rPr lang="fa-IR" sz="2800" dirty="0">
                <a:cs typeface="B Zar" panose="00000400000000000000" pitchFamily="2" charset="-78"/>
              </a:rPr>
              <a:t> برای همه کارکنان</a:t>
            </a:r>
            <a:endParaRPr lang="en-CA" sz="2800" dirty="0">
              <a:cs typeface="B Zar" panose="00000400000000000000" pitchFamily="2" charset="-78"/>
            </a:endParaRPr>
          </a:p>
        </p:txBody>
      </p:sp>
    </p:spTree>
    <p:extLst>
      <p:ext uri="{BB962C8B-B14F-4D97-AF65-F5344CB8AC3E}">
        <p14:creationId xmlns:p14="http://schemas.microsoft.com/office/powerpoint/2010/main" val="4833597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35</a:t>
            </a:fld>
            <a:endParaRPr lang="en-US" dirty="0"/>
          </a:p>
        </p:txBody>
      </p:sp>
      <p:sp>
        <p:nvSpPr>
          <p:cNvPr id="5" name="Content Placeholder 2">
            <a:extLst>
              <a:ext uri="{FF2B5EF4-FFF2-40B4-BE49-F238E27FC236}">
                <a16:creationId xmlns:a16="http://schemas.microsoft.com/office/drawing/2014/main" id="{964DF399-A896-49B5-8E72-5BF114E0632A}"/>
              </a:ext>
            </a:extLst>
          </p:cNvPr>
          <p:cNvSpPr>
            <a:spLocks noGrp="1"/>
          </p:cNvSpPr>
          <p:nvPr>
            <p:ph idx="1"/>
          </p:nvPr>
        </p:nvSpPr>
        <p:spPr>
          <a:xfrm>
            <a:off x="2379006" y="451944"/>
            <a:ext cx="8915400" cy="5833241"/>
          </a:xfrm>
        </p:spPr>
        <p:txBody>
          <a:bodyPr>
            <a:noAutofit/>
          </a:bodyPr>
          <a:lstStyle/>
          <a:p>
            <a:pPr algn="r" rtl="1"/>
            <a:r>
              <a:rPr lang="fa-IR" sz="2800" u="sng" dirty="0">
                <a:solidFill>
                  <a:srgbClr val="FF0000"/>
                </a:solidFill>
                <a:cs typeface="B Zar" panose="00000400000000000000" pitchFamily="2" charset="-78"/>
              </a:rPr>
              <a:t>کاردرمانی:</a:t>
            </a:r>
          </a:p>
          <a:p>
            <a:pPr algn="r" rtl="1"/>
            <a:r>
              <a:rPr lang="fa-IR" sz="2800" dirty="0">
                <a:cs typeface="B Zar" panose="00000400000000000000" pitchFamily="2" charset="-78"/>
              </a:rPr>
              <a:t>محل حداقل 40 متر مربع شامل اتاق کار درمانی - پذیرش- بایگانی- سرویس بهداشتی</a:t>
            </a:r>
          </a:p>
          <a:p>
            <a:pPr algn="r" rtl="1"/>
            <a:r>
              <a:rPr lang="fa-IR" sz="2800" dirty="0">
                <a:cs typeface="B Zar" panose="00000400000000000000" pitchFamily="2" charset="-78"/>
              </a:rPr>
              <a:t>تجهیزات: تخته تعادل- نردبان خوابیده و ایستاده- توپ- میز – پازل- رولر- آینه قدی- وسایل کمک آموزشی</a:t>
            </a:r>
          </a:p>
          <a:p>
            <a:pPr algn="r" rtl="1"/>
            <a:r>
              <a:rPr lang="fa-IR" sz="2800" dirty="0">
                <a:cs typeface="B Zar" panose="00000400000000000000" pitchFamily="2" charset="-78"/>
              </a:rPr>
              <a:t>ارزیابی بیمار و تعیین اهداف درمانی</a:t>
            </a:r>
          </a:p>
          <a:p>
            <a:pPr algn="r" rtl="1"/>
            <a:r>
              <a:rPr lang="fa-IR" sz="2800" dirty="0">
                <a:cs typeface="B Zar" panose="00000400000000000000" pitchFamily="2" charset="-78"/>
              </a:rPr>
              <a:t>ثبت گزارشات ارزیابی روزانه و نهایی و درج در پرونده</a:t>
            </a:r>
          </a:p>
          <a:p>
            <a:pPr algn="r" rtl="1"/>
            <a:r>
              <a:rPr lang="fa-IR" sz="2800" dirty="0">
                <a:cs typeface="B Zar" panose="00000400000000000000" pitchFamily="2" charset="-78"/>
              </a:rPr>
              <a:t>بازدید از منزل و محل کار جهت ارزیاب و بهینه سازی محیط</a:t>
            </a:r>
          </a:p>
          <a:p>
            <a:pPr algn="r" rtl="1"/>
            <a:r>
              <a:rPr lang="fa-IR" sz="2800" dirty="0">
                <a:cs typeface="B Zar" panose="00000400000000000000" pitchFamily="2" charset="-78"/>
              </a:rPr>
              <a:t>طرح ریزی و ساخت وسایل کمکی</a:t>
            </a:r>
          </a:p>
          <a:p>
            <a:pPr algn="r" rtl="1"/>
            <a:r>
              <a:rPr lang="fa-IR" sz="2800" dirty="0">
                <a:cs typeface="B Zar" panose="00000400000000000000" pitchFamily="2" charset="-78"/>
              </a:rPr>
              <a:t>پس از ده جلسه بیمار فرم رضایت سنجی را تکمیل </a:t>
            </a:r>
          </a:p>
          <a:p>
            <a:pPr algn="r" rtl="1"/>
            <a:r>
              <a:rPr lang="en-CA" sz="2800" dirty="0">
                <a:solidFill>
                  <a:srgbClr val="FF0000"/>
                </a:solidFill>
                <a:cs typeface="B Zar" panose="00000400000000000000" pitchFamily="2" charset="-78"/>
              </a:rPr>
              <a:t>http://Parvaneh&gt;behdasht&gt;gov.ir</a:t>
            </a:r>
            <a:endParaRPr lang="fa-IR" sz="2800" dirty="0">
              <a:solidFill>
                <a:srgbClr val="FF0000"/>
              </a:solidFill>
              <a:cs typeface="B Zar" panose="00000400000000000000" pitchFamily="2" charset="-78"/>
            </a:endParaRPr>
          </a:p>
          <a:p>
            <a:pPr algn="r" rtl="1"/>
            <a:endParaRPr lang="en-CA" sz="2800" dirty="0">
              <a:cs typeface="B Zar" panose="00000400000000000000" pitchFamily="2" charset="-78"/>
            </a:endParaRPr>
          </a:p>
        </p:txBody>
      </p:sp>
    </p:spTree>
    <p:extLst>
      <p:ext uri="{BB962C8B-B14F-4D97-AF65-F5344CB8AC3E}">
        <p14:creationId xmlns:p14="http://schemas.microsoft.com/office/powerpoint/2010/main" val="38836046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36</a:t>
            </a:fld>
            <a:endParaRPr lang="en-US" dirty="0"/>
          </a:p>
        </p:txBody>
      </p:sp>
      <p:sp>
        <p:nvSpPr>
          <p:cNvPr id="5" name="Content Placeholder 2">
            <a:extLst>
              <a:ext uri="{FF2B5EF4-FFF2-40B4-BE49-F238E27FC236}">
                <a16:creationId xmlns:a16="http://schemas.microsoft.com/office/drawing/2014/main" id="{8C6DC267-C320-4A4C-A5DD-D5884E1FFDB2}"/>
              </a:ext>
            </a:extLst>
          </p:cNvPr>
          <p:cNvSpPr>
            <a:spLocks noGrp="1"/>
          </p:cNvSpPr>
          <p:nvPr>
            <p:ph idx="1"/>
          </p:nvPr>
        </p:nvSpPr>
        <p:spPr>
          <a:xfrm>
            <a:off x="2442068" y="304800"/>
            <a:ext cx="8915400" cy="6553200"/>
          </a:xfrm>
        </p:spPr>
        <p:txBody>
          <a:bodyPr>
            <a:noAutofit/>
          </a:bodyPr>
          <a:lstStyle/>
          <a:p>
            <a:pPr algn="r" rtl="1"/>
            <a:r>
              <a:rPr lang="fa-IR" u="sng" dirty="0">
                <a:solidFill>
                  <a:srgbClr val="FF0000"/>
                </a:solidFill>
                <a:cs typeface="B Zar" panose="00000400000000000000" pitchFamily="2" charset="-78"/>
              </a:rPr>
              <a:t>اپتومتری:</a:t>
            </a:r>
          </a:p>
          <a:p>
            <a:pPr algn="r" rtl="1"/>
            <a:r>
              <a:rPr lang="fa-IR" dirty="0">
                <a:cs typeface="B Zar" panose="00000400000000000000" pitchFamily="2" charset="-78"/>
              </a:rPr>
              <a:t>مسوول فنی کارشناس اپتومتری</a:t>
            </a:r>
          </a:p>
          <a:p>
            <a:pPr algn="r" rtl="1"/>
            <a:r>
              <a:rPr lang="fa-IR" dirty="0">
                <a:cs typeface="B Zar" panose="00000400000000000000" pitchFamily="2" charset="-78"/>
              </a:rPr>
              <a:t>متراژ حداقل 30 متر مربع شامل اتاق بینایی سنجی – سالن انتظار-و پذیرش- بایگانی- سرویس بهداشتی</a:t>
            </a:r>
          </a:p>
          <a:p>
            <a:pPr algn="r" rtl="1"/>
            <a:r>
              <a:rPr lang="fa-IR" dirty="0">
                <a:cs typeface="B Zar" panose="00000400000000000000" pitchFamily="2" charset="-78"/>
              </a:rPr>
              <a:t> اخذ تاریخچه بیماري و ثبت آن -تشکیل پرونده ، بایگانی و نگهداري مدارك ضروري جهت هر یک از مراجعین دردفتر کار </a:t>
            </a:r>
          </a:p>
          <a:p>
            <a:pPr algn="r" rtl="1"/>
            <a:r>
              <a:rPr lang="fa-IR" dirty="0">
                <a:cs typeface="B Zar" panose="00000400000000000000" pitchFamily="2" charset="-78"/>
              </a:rPr>
              <a:t>بررسی عیوب انکساري و تجویز عینک مناسب جهت تصحیح عیوب مذکور </a:t>
            </a:r>
          </a:p>
          <a:p>
            <a:pPr algn="r" rtl="1"/>
            <a:r>
              <a:rPr lang="fa-IR" dirty="0">
                <a:cs typeface="B Zar" panose="00000400000000000000" pitchFamily="2" charset="-78"/>
              </a:rPr>
              <a:t>تشخیص وجود اختلالات دید </a:t>
            </a:r>
          </a:p>
          <a:p>
            <a:pPr algn="r" rtl="1"/>
            <a:r>
              <a:rPr lang="fa-IR" dirty="0">
                <a:cs typeface="B Zar" panose="00000400000000000000" pitchFamily="2" charset="-78"/>
              </a:rPr>
              <a:t>استفاده از داروي سیکلو پلژیک منحصرا جهت تعیین نمره عینک تبصره: این افراد اجازه تجویز داروي سیکلوپلژیک روي نسخه ندارند و لازم است دارو را از طریق دانشگاهها تهیه نمایند. تجویز سایر داروها توسط این افراد ممنوع است</a:t>
            </a:r>
          </a:p>
          <a:p>
            <a:pPr algn="r" rtl="1"/>
            <a:r>
              <a:rPr lang="fa-IR" u="sng" dirty="0">
                <a:cs typeface="B Zar" panose="00000400000000000000" pitchFamily="2" charset="-78"/>
              </a:rPr>
              <a:t>تجهیزات:</a:t>
            </a:r>
          </a:p>
          <a:p>
            <a:pPr algn="r" rtl="1"/>
            <a:r>
              <a:rPr lang="fa-IR" dirty="0">
                <a:cs typeface="B Zar" panose="00000400000000000000" pitchFamily="2" charset="-78"/>
              </a:rPr>
              <a:t>رتینوسکوپ و افتالموسکوپ - جعبه عینک - پروژکتور و تابلوي تشخیص عیوب انکساري - تست دید نزدیک - دیپلوسکوپ(اختیاري است) - لنزومتر - پریمتر و تانژانت اسکرین - تست رنگ - چراغ قوه </a:t>
            </a:r>
          </a:p>
          <a:p>
            <a:pPr algn="r" rtl="1"/>
            <a:r>
              <a:rPr lang="fa-IR" dirty="0">
                <a:cs typeface="B Zar" panose="00000400000000000000" pitchFamily="2" charset="-78"/>
              </a:rPr>
              <a:t>در مواردي که علاوه بر عیوب انکساري، چشم مبتلا به بیماري دیگري نیز باشد موظف به ارجاع بیمار به متخصص چشم پزشکی هستند. </a:t>
            </a:r>
          </a:p>
          <a:p>
            <a:pPr algn="r" rtl="1"/>
            <a:r>
              <a:rPr lang="fa-IR" dirty="0">
                <a:cs typeface="B Zar" panose="00000400000000000000" pitchFamily="2" charset="-78"/>
              </a:rPr>
              <a:t>کارشناسان بینائی سنجی مجاز به تجویز دارو، درخواست آزمایشات پاراکلینیکی و یا دخل وتصرف در نسخه پزشک نمی باشند</a:t>
            </a:r>
          </a:p>
          <a:p>
            <a:pPr algn="r" rtl="1"/>
            <a:endParaRPr lang="fa-IR" dirty="0">
              <a:cs typeface="B Zar" panose="00000400000000000000" pitchFamily="2" charset="-78"/>
            </a:endParaRPr>
          </a:p>
          <a:p>
            <a:pPr algn="r" rtl="1"/>
            <a:endParaRPr lang="en-CA" dirty="0">
              <a:cs typeface="B Zar" panose="00000400000000000000" pitchFamily="2" charset="-78"/>
            </a:endParaRPr>
          </a:p>
        </p:txBody>
      </p:sp>
    </p:spTree>
    <p:extLst>
      <p:ext uri="{BB962C8B-B14F-4D97-AF65-F5344CB8AC3E}">
        <p14:creationId xmlns:p14="http://schemas.microsoft.com/office/powerpoint/2010/main" val="299660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37</a:t>
            </a:fld>
            <a:endParaRPr lang="en-US" dirty="0"/>
          </a:p>
        </p:txBody>
      </p:sp>
      <p:sp>
        <p:nvSpPr>
          <p:cNvPr id="5" name="Content Placeholder 2">
            <a:extLst>
              <a:ext uri="{FF2B5EF4-FFF2-40B4-BE49-F238E27FC236}">
                <a16:creationId xmlns:a16="http://schemas.microsoft.com/office/drawing/2014/main" id="{2A39A453-64CF-4BDA-B0E8-BDD4A79F320E}"/>
              </a:ext>
            </a:extLst>
          </p:cNvPr>
          <p:cNvSpPr>
            <a:spLocks noGrp="1"/>
          </p:cNvSpPr>
          <p:nvPr>
            <p:ph idx="1"/>
          </p:nvPr>
        </p:nvSpPr>
        <p:spPr>
          <a:xfrm>
            <a:off x="2757378" y="787781"/>
            <a:ext cx="8915400" cy="4919335"/>
          </a:xfrm>
        </p:spPr>
        <p:txBody>
          <a:bodyPr>
            <a:noAutofit/>
          </a:bodyPr>
          <a:lstStyle/>
          <a:p>
            <a:pPr algn="r" rtl="1"/>
            <a:r>
              <a:rPr lang="fa-IR" sz="2800" u="sng" dirty="0">
                <a:solidFill>
                  <a:srgbClr val="FF0000"/>
                </a:solidFill>
                <a:cs typeface="B Zar" panose="00000400000000000000" pitchFamily="2" charset="-78"/>
              </a:rPr>
              <a:t>گفتاردرمانی:</a:t>
            </a:r>
          </a:p>
          <a:p>
            <a:pPr algn="r" rtl="1"/>
            <a:r>
              <a:rPr lang="fa-IR" sz="2800" dirty="0">
                <a:cs typeface="B Zar" panose="00000400000000000000" pitchFamily="2" charset="-78"/>
              </a:rPr>
              <a:t>مسول فنی در تهران حداقل 5 سال سابقه کار – در شهرستانها حداقل 3 سلا</a:t>
            </a:r>
          </a:p>
          <a:p>
            <a:pPr algn="r" rtl="1"/>
            <a:r>
              <a:rPr lang="fa-IR" sz="2800" dirty="0">
                <a:cs typeface="B Zar" panose="00000400000000000000" pitchFamily="2" charset="-78"/>
              </a:rPr>
              <a:t>تشکیل پرونده شامل شرح حال- ثبت چگونگی بروز و سیر اختلال- ثبت سوابق درمانی و تعیین علل و عوامل موثر- ضبط نمونه گفتار بیمار و شرح ویژگیهای زبانی و گفتاری- ثبت سابقه بیماریهای جسمی</a:t>
            </a:r>
          </a:p>
          <a:p>
            <a:pPr algn="r" rtl="1"/>
            <a:r>
              <a:rPr lang="fa-IR" sz="2800" dirty="0">
                <a:cs typeface="B Zar" panose="00000400000000000000" pitchFamily="2" charset="-78"/>
              </a:rPr>
              <a:t>ثبت برنامه و اقدامات گفتاردرمانی – اقدام منحصرا طبق نسخه پزشک معالچ</a:t>
            </a:r>
          </a:p>
          <a:p>
            <a:pPr algn="r" rtl="1"/>
            <a:r>
              <a:rPr lang="fa-IR" sz="2800" dirty="0">
                <a:cs typeface="B Zar" panose="00000400000000000000" pitchFamily="2" charset="-78"/>
              </a:rPr>
              <a:t>مجاز به تجویز دارو و تدرخواست رادیوگرافی و آزمایش پاراکلینیک نیستند</a:t>
            </a:r>
          </a:p>
          <a:p>
            <a:pPr algn="r" rtl="1"/>
            <a:r>
              <a:rPr lang="fa-IR" sz="2800" dirty="0">
                <a:cs typeface="B Zar" panose="00000400000000000000" pitchFamily="2" charset="-78"/>
              </a:rPr>
              <a:t>دارای وسایل بازخورد بینایی وشنوایی و وسایل کمک آموزش مثل کارت تصاویر- لگو- پازل-وسایل صداساز- ضیط صوت</a:t>
            </a:r>
          </a:p>
          <a:p>
            <a:pPr algn="r" rtl="1"/>
            <a:endParaRPr lang="fa-IR" sz="2800" u="sng" dirty="0">
              <a:solidFill>
                <a:srgbClr val="FF0000"/>
              </a:solidFill>
              <a:cs typeface="B Zar" panose="00000400000000000000" pitchFamily="2" charset="-78"/>
            </a:endParaRPr>
          </a:p>
          <a:p>
            <a:pPr algn="r" rtl="1"/>
            <a:endParaRPr lang="fa-IR" sz="2800" u="sng" dirty="0">
              <a:solidFill>
                <a:srgbClr val="FF0000"/>
              </a:solidFill>
              <a:cs typeface="B Zar" panose="00000400000000000000" pitchFamily="2" charset="-78"/>
            </a:endParaRPr>
          </a:p>
          <a:p>
            <a:pPr algn="r" rtl="1"/>
            <a:endParaRPr lang="en-CA" sz="2800" u="sng" dirty="0">
              <a:solidFill>
                <a:srgbClr val="FF0000"/>
              </a:solidFill>
              <a:cs typeface="B Zar" panose="00000400000000000000" pitchFamily="2" charset="-78"/>
            </a:endParaRPr>
          </a:p>
        </p:txBody>
      </p:sp>
    </p:spTree>
    <p:extLst>
      <p:ext uri="{BB962C8B-B14F-4D97-AF65-F5344CB8AC3E}">
        <p14:creationId xmlns:p14="http://schemas.microsoft.com/office/powerpoint/2010/main" val="34258449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دستورالعملها</a:t>
            </a:r>
            <a:r>
              <a:rPr lang="fa-IR" dirty="0" smtClean="0"/>
              <a:t> </a:t>
            </a:r>
            <a:endParaRPr lang="fa-IR" dirty="0"/>
          </a:p>
        </p:txBody>
      </p:sp>
      <p:sp>
        <p:nvSpPr>
          <p:cNvPr id="3" name="Content Placeholder 2"/>
          <p:cNvSpPr>
            <a:spLocks noGrp="1"/>
          </p:cNvSpPr>
          <p:nvPr>
            <p:ph idx="1"/>
          </p:nvPr>
        </p:nvSpPr>
        <p:spPr>
          <a:xfrm>
            <a:off x="1058091" y="2133600"/>
            <a:ext cx="10446521" cy="3777622"/>
          </a:xfrm>
        </p:spPr>
        <p:txBody>
          <a:bodyPr>
            <a:normAutofit fontScale="92500"/>
          </a:bodyPr>
          <a:lstStyle/>
          <a:p>
            <a:pPr algn="r" rtl="1">
              <a:buNone/>
            </a:pPr>
            <a:r>
              <a:rPr lang="ar-SA" sz="3200" dirty="0" smtClean="0">
                <a:cs typeface="B Zar" pitchFamily="2" charset="-78"/>
              </a:rPr>
              <a:t>دستورالعملهای خدمات سرپایی</a:t>
            </a:r>
            <a:r>
              <a:rPr lang="fa-IR" sz="3200" dirty="0" smtClean="0">
                <a:cs typeface="B Zar" pitchFamily="2" charset="-78"/>
              </a:rPr>
              <a:t>: </a:t>
            </a:r>
            <a:endParaRPr lang="en-US" sz="3200" dirty="0" smtClean="0">
              <a:cs typeface="B Zar" pitchFamily="2" charset="-78"/>
            </a:endParaRPr>
          </a:p>
          <a:p>
            <a:pPr algn="r" rtl="1"/>
            <a:r>
              <a:rPr lang="ar-SA" sz="3200" dirty="0" smtClean="0">
                <a:cs typeface="B Zar" pitchFamily="2" charset="-78"/>
              </a:rPr>
              <a:t>نحوه برقراری ارتباط موثر و به موقع برای اطلاع رسانی نتایج بحرانی پاراکلینیك به مراجعین سرپایی</a:t>
            </a:r>
            <a:r>
              <a:rPr lang="en-US" sz="3200" dirty="0" smtClean="0">
                <a:cs typeface="B Zar" pitchFamily="2" charset="-78"/>
              </a:rPr>
              <a:t>/</a:t>
            </a:r>
            <a:r>
              <a:rPr lang="ar-SA" sz="3200" dirty="0" smtClean="0">
                <a:cs typeface="B Zar" pitchFamily="2" charset="-78"/>
              </a:rPr>
              <a:t>خانواده ایشان</a:t>
            </a:r>
            <a:r>
              <a:rPr lang="en-US" sz="3200" dirty="0" smtClean="0">
                <a:cs typeface="B Zar" pitchFamily="2" charset="-78"/>
              </a:rPr>
              <a:t>/</a:t>
            </a:r>
            <a:r>
              <a:rPr lang="ar-SA" sz="3200" dirty="0" smtClean="0">
                <a:cs typeface="B Zar" pitchFamily="2" charset="-78"/>
              </a:rPr>
              <a:t>پزشك معالج(این دستورالعمل می تواند جزئی از یك دستورالعمل جامع در خصوص برقراری ارتباط و مدیریت به موقع مقادیر بحرانی باشد</a:t>
            </a:r>
            <a:r>
              <a:rPr lang="en-US" sz="3200" dirty="0" smtClean="0">
                <a:cs typeface="B Zar" pitchFamily="2" charset="-78"/>
              </a:rPr>
              <a:t>.</a:t>
            </a:r>
            <a:r>
              <a:rPr lang="ar-SA" sz="3200" dirty="0" smtClean="0">
                <a:cs typeface="B Zar" pitchFamily="2" charset="-78"/>
              </a:rPr>
              <a:t>)</a:t>
            </a:r>
            <a:endParaRPr lang="fa-IR" sz="3200" dirty="0" smtClean="0">
              <a:cs typeface="B Zar" pitchFamily="2" charset="-78"/>
            </a:endParaRPr>
          </a:p>
          <a:p>
            <a:pPr algn="r" rtl="1">
              <a:buNone/>
            </a:pPr>
            <a:endParaRPr lang="en-US" sz="3200" dirty="0" smtClean="0">
              <a:cs typeface="B Zar" pitchFamily="2" charset="-78"/>
            </a:endParaRPr>
          </a:p>
          <a:p>
            <a:pPr algn="r" rtl="1"/>
            <a:r>
              <a:rPr lang="ar-SA" sz="3200" dirty="0" smtClean="0">
                <a:cs typeface="B Zar" pitchFamily="2" charset="-78"/>
              </a:rPr>
              <a:t>آمادگی برای پیشگیری و مقابله با سوانح پرتوی محیط کار از طریق تدوین دستورالعمل مقابله با سوانح</a:t>
            </a:r>
            <a:endParaRPr lang="en-US" sz="3200" dirty="0" smtClean="0">
              <a:cs typeface="B Zar" pitchFamily="2" charset="-78"/>
            </a:endParaRPr>
          </a:p>
          <a:p>
            <a:pPr algn="r">
              <a:buNone/>
            </a:pPr>
            <a:endParaRPr lang="fa-IR"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21658" y="3214930"/>
            <a:ext cx="4947694" cy="1160085"/>
          </a:xfrm>
        </p:spPr>
        <p:txBody>
          <a:bodyPr/>
          <a:lstStyle/>
          <a:p>
            <a:pPr algn="ctr"/>
            <a:endParaRPr lang="en-US" b="1"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39</a:t>
            </a:fld>
            <a:endParaRPr lang="en-US" dirty="0"/>
          </a:p>
        </p:txBody>
      </p:sp>
      <p:pic>
        <p:nvPicPr>
          <p:cNvPr id="1026" name="Picture 2" descr="C:\Users\f.ketabchi\Desktop\درمانگاه\download (1).jpg"/>
          <p:cNvPicPr>
            <a:picLocks noChangeAspect="1" noChangeArrowheads="1"/>
          </p:cNvPicPr>
          <p:nvPr/>
        </p:nvPicPr>
        <p:blipFill>
          <a:blip r:embed="rId2"/>
          <a:srcRect/>
          <a:stretch>
            <a:fillRect/>
          </a:stretch>
        </p:blipFill>
        <p:spPr bwMode="auto">
          <a:xfrm>
            <a:off x="1" y="4011"/>
            <a:ext cx="12531634" cy="6858000"/>
          </a:xfrm>
          <a:prstGeom prst="rect">
            <a:avLst/>
          </a:prstGeom>
          <a:noFill/>
        </p:spPr>
      </p:pic>
      <p:sp>
        <p:nvSpPr>
          <p:cNvPr id="8" name="Title 1"/>
          <p:cNvSpPr txBox="1">
            <a:spLocks/>
          </p:cNvSpPr>
          <p:nvPr/>
        </p:nvSpPr>
        <p:spPr>
          <a:xfrm>
            <a:off x="5709989" y="1283501"/>
            <a:ext cx="4603244" cy="1280890"/>
          </a:xfrm>
          <a:prstGeom prst="rect">
            <a:avLst/>
          </a:prstGeom>
        </p:spPr>
        <p:txBody>
          <a:bodyPr vert="horz" lIns="91440" tIns="45720" rIns="91440" bIns="45720" rtlCol="0" anchor="t">
            <a:normAutofit/>
          </a:bodyPr>
          <a:lstStyle/>
          <a:p>
            <a:pPr marL="0" marR="0" lvl="0" indent="0" algn="ctr" defTabSz="457200" rtl="1" eaLnBrk="1" fontAlgn="auto" latinLnBrk="0" hangingPunct="1">
              <a:lnSpc>
                <a:spcPct val="100000"/>
              </a:lnSpc>
              <a:spcBef>
                <a:spcPct val="0"/>
              </a:spcBef>
              <a:spcAft>
                <a:spcPts val="0"/>
              </a:spcAft>
              <a:buClrTx/>
              <a:buSzTx/>
              <a:buFontTx/>
              <a:buNone/>
              <a:tabLst/>
              <a:defRPr/>
            </a:pPr>
            <a:r>
              <a:rPr kumimoji="0" lang="fa-IR" sz="2400" b="0" i="0" u="none" strike="noStrike" kern="1200" cap="none" spc="0" normalizeH="0" baseline="0" noProof="0" dirty="0" smtClean="0">
                <a:ln>
                  <a:noFill/>
                </a:ln>
                <a:solidFill>
                  <a:schemeClr val="accent1"/>
                </a:solidFill>
                <a:effectLst/>
                <a:uLnTx/>
                <a:uFillTx/>
                <a:latin typeface="+mj-lt"/>
                <a:ea typeface="+mj-ea"/>
                <a:cs typeface="+mj-cs"/>
              </a:rPr>
              <a:t>سپاس از توجه شما </a:t>
            </a:r>
            <a:endParaRPr kumimoji="0" lang="fa-IR" sz="2400" b="0" i="0" u="none" strike="noStrike" kern="1200" cap="none" spc="0" normalizeH="0" baseline="0" noProof="0" dirty="0">
              <a:ln>
                <a:noFill/>
              </a:ln>
              <a:solidFill>
                <a:schemeClr val="accent1"/>
              </a:solidFill>
              <a:effectLst/>
              <a:uLnTx/>
              <a:uFillTx/>
              <a:latin typeface="+mj-lt"/>
              <a:ea typeface="+mj-ea"/>
              <a:cs typeface="+mj-cs"/>
            </a:endParaRPr>
          </a:p>
        </p:txBody>
      </p:sp>
      <p:sp>
        <p:nvSpPr>
          <p:cNvPr id="7" name="Title 1"/>
          <p:cNvSpPr txBox="1">
            <a:spLocks/>
          </p:cNvSpPr>
          <p:nvPr/>
        </p:nvSpPr>
        <p:spPr>
          <a:xfrm>
            <a:off x="-237549" y="569452"/>
            <a:ext cx="7644984" cy="2384292"/>
          </a:xfrm>
          <a:prstGeom prst="rect">
            <a:avLst/>
          </a:prstGeom>
        </p:spPr>
        <p:txBody>
          <a:bodyPr vert="horz" lIns="91440" tIns="45720" rIns="91440" bIns="45720" rtlCol="0" anchor="t">
            <a:normAutofit/>
          </a:bodyPr>
          <a:lstStyle/>
          <a:p>
            <a:pPr marL="0" marR="0" lvl="0" indent="0" algn="ctr" defTabSz="457200" rtl="1" eaLnBrk="1" fontAlgn="auto" latinLnBrk="0" hangingPunct="1">
              <a:lnSpc>
                <a:spcPct val="100000"/>
              </a:lnSpc>
              <a:spcBef>
                <a:spcPct val="0"/>
              </a:spcBef>
              <a:spcAft>
                <a:spcPts val="0"/>
              </a:spcAft>
              <a:buClrTx/>
              <a:buSzTx/>
              <a:buFontTx/>
              <a:buNone/>
              <a:tabLst/>
              <a:defRPr/>
            </a:pPr>
            <a:r>
              <a:rPr kumimoji="0" lang="fa-IR" sz="2000" b="1" i="0" u="none" strike="noStrike" kern="1200" cap="none" spc="0" normalizeH="0" baseline="0" noProof="0" dirty="0" smtClean="0">
                <a:ln>
                  <a:noFill/>
                </a:ln>
                <a:solidFill>
                  <a:srgbClr val="C00000"/>
                </a:solidFill>
                <a:effectLst/>
                <a:uLnTx/>
                <a:uFillTx/>
                <a:latin typeface="+mj-lt"/>
                <a:ea typeface="+mj-ea"/>
                <a:cs typeface="B Titr" pitchFamily="2" charset="-78"/>
              </a:rPr>
              <a:t>استانداردهای اعتبار بخشی ویرایش </a:t>
            </a:r>
            <a:r>
              <a:rPr kumimoji="0" lang="fa-IR" sz="2000" b="1" i="0" u="none" strike="noStrike" kern="1200" cap="none" spc="0" normalizeH="0" baseline="0" noProof="0" dirty="0" smtClean="0">
                <a:ln>
                  <a:noFill/>
                </a:ln>
                <a:solidFill>
                  <a:srgbClr val="C00000"/>
                </a:solidFill>
                <a:effectLst/>
                <a:uLnTx/>
                <a:uFillTx/>
                <a:latin typeface="+mj-lt"/>
                <a:ea typeface="+mj-ea"/>
                <a:cs typeface="B Titr" pitchFamily="2" charset="-78"/>
              </a:rPr>
              <a:t>پنجم </a:t>
            </a:r>
            <a:r>
              <a:rPr kumimoji="0" lang="fa-IR" sz="4400" b="1" i="0" u="none" strike="noStrike" kern="1200" cap="none" spc="0" normalizeH="0" baseline="0" noProof="0" dirty="0" smtClean="0">
                <a:ln>
                  <a:noFill/>
                </a:ln>
                <a:solidFill>
                  <a:srgbClr val="C00000"/>
                </a:solidFill>
                <a:effectLst/>
                <a:uLnTx/>
                <a:uFillTx/>
                <a:latin typeface="+mj-lt"/>
                <a:ea typeface="+mj-ea"/>
                <a:cs typeface="B Titr" pitchFamily="2" charset="-78"/>
              </a:rPr>
              <a:t/>
            </a:r>
            <a:br>
              <a:rPr kumimoji="0" lang="fa-IR" sz="4400" b="1" i="0" u="none" strike="noStrike" kern="1200" cap="none" spc="0" normalizeH="0" baseline="0" noProof="0" dirty="0" smtClean="0">
                <a:ln>
                  <a:noFill/>
                </a:ln>
                <a:solidFill>
                  <a:srgbClr val="C00000"/>
                </a:solidFill>
                <a:effectLst/>
                <a:uLnTx/>
                <a:uFillTx/>
                <a:latin typeface="+mj-lt"/>
                <a:ea typeface="+mj-ea"/>
                <a:cs typeface="B Titr" pitchFamily="2" charset="-78"/>
              </a:rPr>
            </a:br>
            <a:r>
              <a:rPr kumimoji="0" lang="fa-IR" sz="3600" b="1" i="0" u="none" strike="noStrike" kern="1200" cap="none" spc="0" normalizeH="0" baseline="0" noProof="0" dirty="0" smtClean="0">
                <a:ln>
                  <a:noFill/>
                </a:ln>
                <a:solidFill>
                  <a:srgbClr val="C00000"/>
                </a:solidFill>
                <a:effectLst/>
                <a:uLnTx/>
                <a:uFillTx/>
                <a:latin typeface="+mj-lt"/>
                <a:ea typeface="+mj-ea"/>
                <a:cs typeface="B Titr" pitchFamily="2" charset="-78"/>
              </a:rPr>
              <a:t>خدمات سرپایی</a:t>
            </a:r>
            <a:r>
              <a:rPr kumimoji="0" lang="en-US" sz="3600" b="1" i="0" u="none" strike="noStrike" kern="1200" cap="none" spc="0" normalizeH="0" baseline="0" noProof="0" dirty="0" smtClean="0">
                <a:ln>
                  <a:noFill/>
                </a:ln>
                <a:solidFill>
                  <a:srgbClr val="C00000"/>
                </a:solidFill>
                <a:effectLst/>
                <a:uLnTx/>
                <a:uFillTx/>
                <a:latin typeface="+mj-lt"/>
                <a:ea typeface="+mj-ea"/>
                <a:cs typeface="B Titr" pitchFamily="2" charset="-78"/>
              </a:rPr>
              <a:t/>
            </a:r>
            <a:br>
              <a:rPr kumimoji="0" lang="en-US" sz="3600" b="1" i="0" u="none" strike="noStrike" kern="1200" cap="none" spc="0" normalizeH="0" baseline="0" noProof="0" dirty="0" smtClean="0">
                <a:ln>
                  <a:noFill/>
                </a:ln>
                <a:solidFill>
                  <a:srgbClr val="C00000"/>
                </a:solidFill>
                <a:effectLst/>
                <a:uLnTx/>
                <a:uFillTx/>
                <a:latin typeface="+mj-lt"/>
                <a:ea typeface="+mj-ea"/>
                <a:cs typeface="B Titr" pitchFamily="2" charset="-78"/>
              </a:rPr>
            </a:br>
            <a:endParaRPr kumimoji="0" lang="en-US" sz="3600" b="0" i="0" u="none" strike="noStrike" kern="1200" cap="none" spc="0" normalizeH="0" baseline="0" noProof="0" dirty="0">
              <a:ln>
                <a:noFill/>
              </a:ln>
              <a:solidFill>
                <a:schemeClr val="tx1">
                  <a:lumMod val="85000"/>
                  <a:lumOff val="15000"/>
                </a:schemeClr>
              </a:solidFill>
              <a:effectLst/>
              <a:uLnTx/>
              <a:uFillTx/>
              <a:latin typeface="+mj-lt"/>
              <a:ea typeface="+mj-ea"/>
              <a:cs typeface="B Titr" pitchFamily="2" charset="-78"/>
            </a:endParaRPr>
          </a:p>
        </p:txBody>
      </p:sp>
      <p:sp>
        <p:nvSpPr>
          <p:cNvPr id="9" name="Subtitle 4"/>
          <p:cNvSpPr txBox="1">
            <a:spLocks/>
          </p:cNvSpPr>
          <p:nvPr/>
        </p:nvSpPr>
        <p:spPr>
          <a:xfrm>
            <a:off x="449720" y="2444482"/>
            <a:ext cx="6138041" cy="1097875"/>
          </a:xfrm>
          <a:prstGeom prst="rect">
            <a:avLst/>
          </a:prstGeom>
        </p:spPr>
        <p:txBody>
          <a:bodyPr>
            <a:normAutofit lnSpcReduction="10000"/>
          </a:bodyPr>
          <a:lstStyle/>
          <a:p>
            <a:pPr marL="342900" marR="0" lvl="0" indent="-342900" algn="ctr" defTabSz="457200" rtl="1" eaLnBrk="1" fontAlgn="auto" latinLnBrk="0" hangingPunct="1">
              <a:lnSpc>
                <a:spcPct val="100000"/>
              </a:lnSpc>
              <a:spcBef>
                <a:spcPts val="1000"/>
              </a:spcBef>
              <a:spcAft>
                <a:spcPts val="0"/>
              </a:spcAft>
              <a:buClr>
                <a:schemeClr val="accent1"/>
              </a:buClr>
              <a:buSzTx/>
              <a:tabLst/>
              <a:defRPr/>
            </a:pPr>
            <a:r>
              <a:rPr kumimoji="0" lang="fa-IR" sz="1600" b="1" i="0" u="none" strike="noStrike" kern="1200" cap="none" spc="0" normalizeH="0" baseline="0" noProof="0" dirty="0" smtClean="0">
                <a:ln>
                  <a:noFill/>
                </a:ln>
                <a:solidFill>
                  <a:schemeClr val="accent5">
                    <a:lumMod val="50000"/>
                  </a:schemeClr>
                </a:solidFill>
                <a:effectLst/>
                <a:uLnTx/>
                <a:uFillTx/>
                <a:latin typeface="+mn-lt"/>
                <a:ea typeface="+mn-ea"/>
                <a:cs typeface="B Yagut" panose="00000400000000000000" pitchFamily="2" charset="-78"/>
              </a:rPr>
              <a:t>تهیه و تنظیم : فرخنده کتابچی  ، کارشناس اداره اعتباربخشی بیمارستانها </a:t>
            </a:r>
          </a:p>
          <a:p>
            <a:pPr marL="342900" marR="0" lvl="0" indent="-342900" algn="ctr" defTabSz="457200" rtl="1" eaLnBrk="1" fontAlgn="auto" latinLnBrk="0" hangingPunct="1">
              <a:lnSpc>
                <a:spcPct val="100000"/>
              </a:lnSpc>
              <a:spcBef>
                <a:spcPts val="1000"/>
              </a:spcBef>
              <a:spcAft>
                <a:spcPts val="0"/>
              </a:spcAft>
              <a:buClr>
                <a:schemeClr val="accent1"/>
              </a:buClr>
              <a:buSzTx/>
              <a:tabLst/>
              <a:defRPr/>
            </a:pPr>
            <a:r>
              <a:rPr kumimoji="0" lang="fa-IR" sz="1600" b="1" i="0" u="none" strike="noStrike" kern="1200" cap="none" spc="0" normalizeH="0" baseline="0" noProof="0" dirty="0" smtClean="0">
                <a:ln>
                  <a:noFill/>
                </a:ln>
                <a:solidFill>
                  <a:schemeClr val="accent5">
                    <a:lumMod val="50000"/>
                  </a:schemeClr>
                </a:solidFill>
                <a:effectLst/>
                <a:uLnTx/>
                <a:uFillTx/>
                <a:latin typeface="+mn-lt"/>
                <a:ea typeface="+mn-ea"/>
                <a:cs typeface="B Yagut" panose="00000400000000000000" pitchFamily="2" charset="-78"/>
              </a:rPr>
              <a:t>معاونت درمان دانشگاه علوم پزشکی شهید بهشتی </a:t>
            </a:r>
          </a:p>
          <a:p>
            <a:pPr marL="342900" lvl="0" indent="-342900" algn="ctr" rtl="1">
              <a:spcBef>
                <a:spcPts val="1000"/>
              </a:spcBef>
              <a:buClr>
                <a:schemeClr val="accent1"/>
              </a:buClr>
              <a:defRPr/>
            </a:pPr>
            <a:r>
              <a:rPr lang="fa-IR" b="1" dirty="0" smtClean="0">
                <a:solidFill>
                  <a:schemeClr val="accent5">
                    <a:lumMod val="50000"/>
                  </a:schemeClr>
                </a:solidFill>
                <a:cs typeface="B Yagut" panose="00000400000000000000" pitchFamily="2" charset="-78"/>
              </a:rPr>
              <a:t>اردیبهشت 1401</a:t>
            </a:r>
            <a:endParaRPr lang="en-US" b="1" dirty="0">
              <a:solidFill>
                <a:schemeClr val="accent5">
                  <a:lumMod val="50000"/>
                </a:schemeClr>
              </a:solidFill>
              <a:cs typeface="B Yagut" panose="00000400000000000000" pitchFamily="2" charset="-78"/>
            </a:endParaRPr>
          </a:p>
        </p:txBody>
      </p:sp>
      <p:pic>
        <p:nvPicPr>
          <p:cNvPr id="10" name="Picture 9" descr="C:\Users\f.pirmohamadi\Desktop\r_59_190603124022.jpg"/>
          <p:cNvPicPr>
            <a:picLocks noChangeAspect="1" noChangeArrowheads="1"/>
          </p:cNvPicPr>
          <p:nvPr/>
        </p:nvPicPr>
        <p:blipFill>
          <a:blip r:embed="rId3" cstate="print"/>
          <a:srcRect/>
          <a:stretch>
            <a:fillRect/>
          </a:stretch>
        </p:blipFill>
        <p:spPr bwMode="auto">
          <a:xfrm>
            <a:off x="10223981" y="194872"/>
            <a:ext cx="1713186" cy="1671145"/>
          </a:xfrm>
          <a:prstGeom prst="rect">
            <a:avLst/>
          </a:prstGeom>
          <a:noFill/>
        </p:spPr>
      </p:pic>
      <p:sp>
        <p:nvSpPr>
          <p:cNvPr id="11" name="TextBox 10"/>
          <p:cNvSpPr txBox="1"/>
          <p:nvPr/>
        </p:nvSpPr>
        <p:spPr>
          <a:xfrm>
            <a:off x="10499086" y="1933731"/>
            <a:ext cx="1296144" cy="338554"/>
          </a:xfrm>
          <a:prstGeom prst="rect">
            <a:avLst/>
          </a:prstGeom>
          <a:noFill/>
        </p:spPr>
        <p:txBody>
          <a:bodyPr wrap="square" rtlCol="1">
            <a:spAutoFit/>
          </a:bodyPr>
          <a:lstStyle/>
          <a:p>
            <a:pPr algn="ctr"/>
            <a:r>
              <a:rPr lang="fa-IR" sz="1600" b="1" dirty="0" smtClean="0">
                <a:solidFill>
                  <a:srgbClr val="002060"/>
                </a:solidFill>
                <a:latin typeface="2  Titr"/>
                <a:cs typeface="B Zar" pitchFamily="2" charset="-78"/>
              </a:rPr>
              <a:t>معاونت درمان </a:t>
            </a:r>
            <a:endParaRPr lang="fa-IR" sz="1600" b="1" dirty="0">
              <a:solidFill>
                <a:srgbClr val="002060"/>
              </a:solidFill>
              <a:latin typeface="2  Titr"/>
              <a:cs typeface="B Zar" pitchFamily="2" charset="-78"/>
            </a:endParaRPr>
          </a:p>
        </p:txBody>
      </p:sp>
    </p:spTree>
    <p:extLst>
      <p:ext uri="{BB962C8B-B14F-4D97-AF65-F5344CB8AC3E}">
        <p14:creationId xmlns:p14="http://schemas.microsoft.com/office/powerpoint/2010/main" val="1026733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7600386" cy="825549"/>
          </a:xfrm>
        </p:spPr>
        <p:txBody>
          <a:bodyPr>
            <a:normAutofit fontScale="90000"/>
          </a:bodyPr>
          <a:lstStyle/>
          <a:p>
            <a:pPr algn="ctr"/>
            <a:r>
              <a:rPr lang="fa-IR" sz="4400" b="1" kern="0" dirty="0" smtClean="0">
                <a:solidFill>
                  <a:srgbClr val="C00000"/>
                </a:solidFill>
                <a:latin typeface="Calibri Light" panose="020F0302020204030204" pitchFamily="34" charset="0"/>
                <a:ea typeface="Times New Roman" panose="02020603050405020304" pitchFamily="18" charset="0"/>
                <a:cs typeface="B Titr" pitchFamily="2" charset="-78"/>
              </a:rPr>
              <a:t>نوبت دهی</a:t>
            </a:r>
            <a:r>
              <a:rPr lang="en-US" sz="28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8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endParaRPr lang="en-US" dirty="0">
              <a:solidFill>
                <a:srgbClr val="C00000"/>
              </a:solidFill>
              <a:cs typeface="B Yagut" panose="00000400000000000000" pitchFamily="2" charset="-78"/>
            </a:endParaRPr>
          </a:p>
        </p:txBody>
      </p:sp>
      <p:sp>
        <p:nvSpPr>
          <p:cNvPr id="3" name="Content Placeholder 2"/>
          <p:cNvSpPr>
            <a:spLocks noGrp="1"/>
          </p:cNvSpPr>
          <p:nvPr>
            <p:ph idx="1"/>
          </p:nvPr>
        </p:nvSpPr>
        <p:spPr>
          <a:xfrm>
            <a:off x="1484026" y="1564888"/>
            <a:ext cx="10024299" cy="3777622"/>
          </a:xfrm>
        </p:spPr>
        <p:txBody>
          <a:bodyPr>
            <a:normAutofit/>
          </a:bodyPr>
          <a:lstStyle/>
          <a:p>
            <a:pPr algn="r" rtl="1"/>
            <a:r>
              <a:rPr lang="fa-IR" sz="2800" dirty="0" smtClean="0">
                <a:cs typeface="B Zar" pitchFamily="2" charset="-78"/>
              </a:rPr>
              <a:t>حداقل زمان انتظار</a:t>
            </a:r>
          </a:p>
          <a:p>
            <a:pPr algn="r" rtl="1"/>
            <a:r>
              <a:rPr lang="fa-IR" sz="2800" dirty="0" smtClean="0">
                <a:cs typeface="B Zar" pitchFamily="2" charset="-78"/>
              </a:rPr>
              <a:t>حداقل ازدحام</a:t>
            </a:r>
          </a:p>
          <a:p>
            <a:pPr algn="r" rtl="1"/>
            <a:r>
              <a:rPr lang="fa-IR" sz="2800" dirty="0" smtClean="0">
                <a:cs typeface="B Zar" pitchFamily="2" charset="-78"/>
              </a:rPr>
              <a:t>سامانه نوبت دهی غیرحضوری : اینترنتی، تلفنی</a:t>
            </a:r>
          </a:p>
          <a:p>
            <a:pPr algn="r" rtl="1"/>
            <a:r>
              <a:rPr lang="fa-IR" sz="2800" dirty="0" smtClean="0">
                <a:cs typeface="B Zar" pitchFamily="2" charset="-78"/>
              </a:rPr>
              <a:t>سامانه های نوبت گیری خودکار</a:t>
            </a:r>
          </a:p>
          <a:p>
            <a:pPr algn="r" rtl="1"/>
            <a:r>
              <a:rPr lang="fa-IR" sz="2800" dirty="0" smtClean="0">
                <a:cs typeface="B Zar" pitchFamily="2" charset="-78"/>
              </a:rPr>
              <a:t>سامانه پیچ در صورت نوبت دهی حضوری بیماران</a:t>
            </a:r>
          </a:p>
          <a:p>
            <a:pPr algn="r" rtl="1"/>
            <a:r>
              <a:rPr lang="fa-IR" sz="2800" dirty="0" smtClean="0">
                <a:cs typeface="B Zar" pitchFamily="2" charset="-78"/>
              </a:rPr>
              <a:t>نظام کارامد پاسخگویی :فرایند اعلام و بررسی شکایات ، انتقادات و پیشنهادات (سطح</a:t>
            </a:r>
            <a:r>
              <a:rPr lang="fa-IR" sz="2600" dirty="0" smtClean="0">
                <a:cs typeface="B Zar" pitchFamily="2" charset="-78"/>
              </a:rPr>
              <a:t>3)</a:t>
            </a:r>
          </a:p>
          <a:p>
            <a:pPr algn="r" rtl="1"/>
            <a:endParaRPr lang="fa-IR" dirty="0" smtClean="0"/>
          </a:p>
          <a:p>
            <a:pPr algn="r" rtl="1">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977330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b="1" dirty="0" smtClean="0">
                <a:solidFill>
                  <a:schemeClr val="accent1"/>
                </a:solidFill>
                <a:cs typeface="B Titr" pitchFamily="2" charset="-78"/>
              </a:rPr>
              <a:t>سالن انتظار </a:t>
            </a:r>
            <a:endParaRPr lang="en-US" sz="4000" b="1" dirty="0">
              <a:solidFill>
                <a:schemeClr val="accent1"/>
              </a:solidFill>
              <a:latin typeface="Times New Roman" panose="02020603050405020304" pitchFamily="18" charset="0"/>
              <a:cs typeface="B Titr" pitchFamily="2" charset="-78"/>
            </a:endParaRPr>
          </a:p>
        </p:txBody>
      </p:sp>
      <p:sp>
        <p:nvSpPr>
          <p:cNvPr id="3" name="Content Placeholder 2"/>
          <p:cNvSpPr>
            <a:spLocks noGrp="1"/>
          </p:cNvSpPr>
          <p:nvPr>
            <p:ph idx="1"/>
          </p:nvPr>
        </p:nvSpPr>
        <p:spPr>
          <a:xfrm>
            <a:off x="2589212" y="1534510"/>
            <a:ext cx="8915400" cy="4929352"/>
          </a:xfrm>
        </p:spPr>
        <p:txBody>
          <a:bodyPr>
            <a:noAutofit/>
          </a:bodyPr>
          <a:lstStyle/>
          <a:p>
            <a:pPr algn="just" rtl="1"/>
            <a:r>
              <a:rPr lang="fa-IR" sz="2800" dirty="0" smtClean="0">
                <a:cs typeface="B Zar" pitchFamily="2" charset="-78"/>
              </a:rPr>
              <a:t>مساحت متناسب با تعداد مراجعین</a:t>
            </a:r>
          </a:p>
          <a:p>
            <a:pPr algn="just" rtl="1"/>
            <a:r>
              <a:rPr lang="fa-IR" sz="2800" dirty="0" smtClean="0">
                <a:cs typeface="B Zar" pitchFamily="2" charset="-78"/>
              </a:rPr>
              <a:t>نور طبیعی </a:t>
            </a:r>
          </a:p>
          <a:p>
            <a:pPr algn="just" rtl="1"/>
            <a:r>
              <a:rPr lang="fa-IR" sz="2800" dirty="0" smtClean="0">
                <a:cs typeface="B Zar" pitchFamily="2" charset="-78"/>
              </a:rPr>
              <a:t>دید واضح به تابلوها و علائم واضح</a:t>
            </a:r>
          </a:p>
          <a:p>
            <a:pPr algn="just" rtl="1"/>
            <a:r>
              <a:rPr lang="fa-IR" sz="2800" dirty="0" smtClean="0">
                <a:cs typeface="B Zar" pitchFamily="2" charset="-78"/>
              </a:rPr>
              <a:t>تناسب تعداد مبلمان/صندلی با تعداد مراجعین</a:t>
            </a:r>
          </a:p>
          <a:p>
            <a:pPr algn="just" rtl="1"/>
            <a:r>
              <a:rPr lang="fa-IR" sz="2800" dirty="0" smtClean="0">
                <a:cs typeface="B Zar" pitchFamily="2" charset="-78"/>
              </a:rPr>
              <a:t>زیبایی و خوشایند کردن سالن</a:t>
            </a:r>
          </a:p>
          <a:p>
            <a:pPr algn="just" rtl="1"/>
            <a:r>
              <a:rPr lang="fa-IR" sz="2800" dirty="0" smtClean="0">
                <a:cs typeface="B Zar" pitchFamily="2" charset="-78"/>
              </a:rPr>
              <a:t>آب سردکن و لیوان یك بار مصرف، تلویزیون یا مانیتور، امکانات شارژ تلفن همراه، سرویس بهداشتی خانمها و آقایان به تفکیك، تهویه مطبوع و دما و گردش هوای مناسب</a:t>
            </a:r>
          </a:p>
          <a:p>
            <a:pPr algn="just" rtl="1"/>
            <a:r>
              <a:rPr lang="fa-IR" sz="2800" dirty="0" smtClean="0">
                <a:solidFill>
                  <a:srgbClr val="FF0000"/>
                </a:solidFill>
                <a:cs typeface="B Zar" pitchFamily="2" charset="-78"/>
              </a:rPr>
              <a:t>هرگونه ازدحام مراجعین به هر دلیل مغایر این استاندارد است</a:t>
            </a:r>
            <a:endParaRPr lang="en-US" sz="2800" dirty="0">
              <a:solidFill>
                <a:srgbClr val="FF0000"/>
              </a:solidFill>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416341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b="1" dirty="0" smtClean="0">
                <a:solidFill>
                  <a:schemeClr val="accent1"/>
                </a:solidFill>
                <a:cs typeface="B Titr" pitchFamily="2" charset="-78"/>
              </a:rPr>
              <a:t>نظام کارآمد راهنمایی به بیماران</a:t>
            </a:r>
            <a:endParaRPr lang="en-US" sz="4000" b="1" dirty="0">
              <a:solidFill>
                <a:schemeClr val="accent1"/>
              </a:solidFill>
              <a:cs typeface="B Titr" pitchFamily="2" charset="-78"/>
            </a:endParaRPr>
          </a:p>
        </p:txBody>
      </p:sp>
      <p:sp>
        <p:nvSpPr>
          <p:cNvPr id="3" name="Content Placeholder 2"/>
          <p:cNvSpPr>
            <a:spLocks noGrp="1"/>
          </p:cNvSpPr>
          <p:nvPr>
            <p:ph idx="1"/>
          </p:nvPr>
        </p:nvSpPr>
        <p:spPr>
          <a:xfrm>
            <a:off x="2523898" y="1480456"/>
            <a:ext cx="8915400" cy="4737463"/>
          </a:xfrm>
        </p:spPr>
        <p:txBody>
          <a:bodyPr>
            <a:noAutofit/>
          </a:bodyPr>
          <a:lstStyle/>
          <a:p>
            <a:pPr algn="r" rtl="1"/>
            <a:r>
              <a:rPr lang="fa-IR" sz="2400" dirty="0" smtClean="0">
                <a:cs typeface="B Zar" pitchFamily="2" charset="-78"/>
              </a:rPr>
              <a:t>تابلوهای واضح در ورودی</a:t>
            </a:r>
          </a:p>
          <a:p>
            <a:pPr algn="r" rtl="1"/>
            <a:r>
              <a:rPr lang="fa-IR" sz="2400" dirty="0" smtClean="0">
                <a:cs typeface="B Zar" pitchFamily="2" charset="-78"/>
              </a:rPr>
              <a:t>تابلوهای راهنما واضح و علائم راهنمای مسیریابی از درب ورودی</a:t>
            </a:r>
          </a:p>
          <a:p>
            <a:pPr algn="r" rtl="1"/>
            <a:r>
              <a:rPr lang="fa-IR" sz="2400" dirty="0" smtClean="0">
                <a:cs typeface="B Zar" pitchFamily="2" charset="-78"/>
              </a:rPr>
              <a:t>تابلوی معرفی تمام پزشکان متخصص و برنامه ویزیت بیماران در ایام هفته</a:t>
            </a:r>
          </a:p>
          <a:p>
            <a:pPr algn="r" rtl="1"/>
            <a:r>
              <a:rPr lang="fa-IR" sz="2400" dirty="0" smtClean="0">
                <a:cs typeface="B Zar" pitchFamily="2" charset="-78"/>
              </a:rPr>
              <a:t>تابلوهای اختصاصی برای هریك از درمانگاههای تخصصی</a:t>
            </a:r>
          </a:p>
          <a:p>
            <a:pPr algn="r" rtl="1"/>
            <a:r>
              <a:rPr lang="fa-IR" sz="2400" dirty="0" smtClean="0">
                <a:cs typeface="B Zar" pitchFamily="2" charset="-78"/>
              </a:rPr>
              <a:t>تابلوهای راهنما واضح و علائم راهنمای مسیریابی از درمانگاهها تا آزمایشگاه، تصویربرداری، داروخانه سرپایی</a:t>
            </a:r>
          </a:p>
          <a:p>
            <a:pPr algn="r" rtl="1"/>
            <a:r>
              <a:rPr lang="fa-IR" sz="2400" dirty="0" smtClean="0">
                <a:cs typeface="B Zar" pitchFamily="2" charset="-78"/>
              </a:rPr>
              <a:t>وجود منشی/متصدی/متصدیان برای هریك از درمانگاههای تخصصی متناسب با تعداد مراجعین</a:t>
            </a:r>
          </a:p>
          <a:p>
            <a:pPr algn="r" rtl="1"/>
            <a:r>
              <a:rPr lang="fa-IR" sz="2400" dirty="0" smtClean="0">
                <a:cs typeface="B Zar" pitchFamily="2" charset="-78"/>
              </a:rPr>
              <a:t>پاسخگویی مناسب</a:t>
            </a:r>
          </a:p>
          <a:p>
            <a:pPr algn="r" rtl="1"/>
            <a:r>
              <a:rPr lang="fa-IR" sz="2400" dirty="0" smtClean="0">
                <a:cs typeface="B Zar" pitchFamily="2" charset="-78"/>
              </a:rPr>
              <a:t>ایستگاه اطلاعات در درمانگاه بزرگ با تشخیص کمیته اخلاق بالینی</a:t>
            </a:r>
            <a:endParaRPr lang="en-US" sz="2400" dirty="0">
              <a:cs typeface="B Zar"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617577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fa-IR" sz="4000" b="1" dirty="0" smtClean="0">
                <a:solidFill>
                  <a:schemeClr val="accent1"/>
                </a:solidFill>
                <a:cs typeface="B Titr" pitchFamily="2" charset="-78"/>
              </a:rPr>
              <a:t>اقدامات حیاتی و نجات دهنده اورژانس</a:t>
            </a:r>
            <a:endParaRPr lang="en-US" sz="4000" b="1" dirty="0">
              <a:solidFill>
                <a:schemeClr val="accent1"/>
              </a:solidFill>
              <a:cs typeface="B Titr" pitchFamily="2" charset="-78"/>
            </a:endParaRPr>
          </a:p>
        </p:txBody>
      </p:sp>
      <p:sp>
        <p:nvSpPr>
          <p:cNvPr id="3" name="Content Placeholder 2"/>
          <p:cNvSpPr>
            <a:spLocks noGrp="1"/>
          </p:cNvSpPr>
          <p:nvPr>
            <p:ph idx="1"/>
          </p:nvPr>
        </p:nvSpPr>
        <p:spPr/>
        <p:txBody>
          <a:bodyPr/>
          <a:lstStyle/>
          <a:p>
            <a:pPr marL="0" indent="0" algn="r" rtl="1"/>
            <a:r>
              <a:rPr lang="fa-IR" sz="2800" dirty="0" smtClean="0">
                <a:cs typeface="B Zar" pitchFamily="2" charset="-78"/>
              </a:rPr>
              <a:t>تیم احیا: برنامه ،سرپرستی تیم (پزشک دارای صلاحیت)</a:t>
            </a:r>
          </a:p>
          <a:p>
            <a:pPr marL="0" indent="0" algn="r" rtl="1"/>
            <a:r>
              <a:rPr lang="fa-IR" sz="2800" dirty="0" smtClean="0">
                <a:cs typeface="B Zar" pitchFamily="2" charset="-78"/>
              </a:rPr>
              <a:t>ترالی اورژانس: چیدمان، دسترسی آسان، فوری، بدون مانع ظرف کمتر از یک دقیقه ، بروزرسانی در هر نوبت کاری(متناسب با وسعت و ظرفیت بیمارستان ) </a:t>
            </a:r>
          </a:p>
          <a:p>
            <a:pPr marL="0" indent="0" algn="r" rtl="1"/>
            <a:r>
              <a:rPr lang="fa-IR" sz="2800" dirty="0" smtClean="0">
                <a:cs typeface="B Zar" pitchFamily="2" charset="-78"/>
              </a:rPr>
              <a:t>وسایل ارتباط جمعی احضار و اعلام کد احیا در تمام ساعات فعالیت درمانگاهها</a:t>
            </a:r>
          </a:p>
          <a:p>
            <a:pPr marL="0" indent="0" algn="r" rtl="1"/>
            <a:r>
              <a:rPr lang="fa-IR" sz="2800" dirty="0" smtClean="0">
                <a:cs typeface="B Zar" pitchFamily="2" charset="-78"/>
              </a:rPr>
              <a:t>آموزش تمامی کارکنان درمانگاه در زمینه احیاء قلبی ، ریوی </a:t>
            </a:r>
          </a:p>
          <a:p>
            <a:pPr marL="0" indent="0" algn="r" rtl="1"/>
            <a:r>
              <a:rPr lang="fa-IR" sz="2800" dirty="0" smtClean="0">
                <a:cs typeface="B Zar" pitchFamily="2" charset="-78"/>
              </a:rPr>
              <a:t>احیاء بموقع</a:t>
            </a:r>
          </a:p>
          <a:p>
            <a:pPr marL="0" indent="0" algn="r" rtl="1"/>
            <a:r>
              <a:rPr lang="fa-IR" sz="2800" dirty="0" smtClean="0">
                <a:cs typeface="B Zar" pitchFamily="2" charset="-78"/>
              </a:rPr>
              <a:t>احیاء توسط ذیصلاح</a:t>
            </a:r>
          </a:p>
          <a:p>
            <a:pPr marL="0" indent="0" algn="r" rtl="1">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121853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020111" cy="799741"/>
          </a:xfrm>
        </p:spPr>
        <p:txBody>
          <a:bodyPr>
            <a:normAutofit fontScale="90000"/>
          </a:bodyPr>
          <a:lstStyle/>
          <a:p>
            <a:pPr algn="ctr"/>
            <a:r>
              <a:rPr lang="fa-IR" sz="4000" dirty="0" smtClean="0">
                <a:solidFill>
                  <a:schemeClr val="accent1"/>
                </a:solidFill>
                <a:latin typeface="Calibri Light" panose="020F0302020204030204" pitchFamily="34" charset="0"/>
                <a:ea typeface="Times New Roman" panose="02020603050405020304" pitchFamily="18" charset="0"/>
                <a:cs typeface="B Titr" pitchFamily="2" charset="-78"/>
              </a:rPr>
              <a:t>اطلاع رسانی  نتایج بحرانی پاراکلینیک </a:t>
            </a:r>
            <a:r>
              <a:rPr lang="en-US" sz="2400" b="1"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t/>
            </a:r>
            <a:br>
              <a:rPr lang="en-US" sz="2400" b="1"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br>
            <a:endParaRPr lang="en-US" sz="2400" dirty="0">
              <a:solidFill>
                <a:srgbClr val="C00000"/>
              </a:solidFill>
            </a:endParaRPr>
          </a:p>
        </p:txBody>
      </p:sp>
      <p:sp>
        <p:nvSpPr>
          <p:cNvPr id="3" name="Content Placeholder 2"/>
          <p:cNvSpPr>
            <a:spLocks noGrp="1"/>
          </p:cNvSpPr>
          <p:nvPr>
            <p:ph idx="1"/>
          </p:nvPr>
        </p:nvSpPr>
        <p:spPr>
          <a:xfrm>
            <a:off x="2536961" y="1663336"/>
            <a:ext cx="8915400" cy="4309241"/>
          </a:xfrm>
        </p:spPr>
        <p:txBody>
          <a:bodyPr>
            <a:normAutofit fontScale="85000" lnSpcReduction="10000"/>
          </a:bodyPr>
          <a:lstStyle/>
          <a:p>
            <a:pPr algn="just" rtl="1"/>
            <a:r>
              <a:rPr lang="fa-IR" sz="2800" dirty="0" smtClean="0">
                <a:cs typeface="B Zar" pitchFamily="2" charset="-78"/>
              </a:rPr>
              <a:t>فهرست مقادیر بحرانی در معرض دید کارکنان واطلاع ایشان</a:t>
            </a:r>
          </a:p>
          <a:p>
            <a:pPr algn="just" rtl="1"/>
            <a:r>
              <a:rPr lang="fa-IR" sz="2800" dirty="0" smtClean="0">
                <a:cs typeface="B Zar" pitchFamily="2" charset="-78"/>
              </a:rPr>
              <a:t>دسترسی به هنگام به اطلاعات معتبربرای برقراری ارتباط فوری</a:t>
            </a:r>
          </a:p>
          <a:p>
            <a:pPr algn="just" rtl="1"/>
            <a:r>
              <a:rPr lang="fa-IR" sz="2800" dirty="0" smtClean="0">
                <a:cs typeface="B Zar" pitchFamily="2" charset="-78"/>
              </a:rPr>
              <a:t>وجود دستورالعملهای نحوه برقراری ارتباط موثر و به موقع</a:t>
            </a:r>
          </a:p>
          <a:p>
            <a:pPr algn="just" rtl="1"/>
            <a:r>
              <a:rPr lang="fa-IR" sz="2800" dirty="0" smtClean="0">
                <a:cs typeface="B Zar" pitchFamily="2" charset="-78"/>
              </a:rPr>
              <a:t>آشنایی کارکنان با دستورالعملهای مقادیر بحرانی مربوطه و نحوه اطلاع رسانی</a:t>
            </a:r>
          </a:p>
          <a:p>
            <a:pPr algn="just" rtl="1"/>
            <a:r>
              <a:rPr lang="fa-IR" sz="2800" dirty="0" smtClean="0">
                <a:cs typeface="B Zar" pitchFamily="2" charset="-78"/>
              </a:rPr>
              <a:t>اطلاع رسانی ایمن، موثر و به موقع مقادیر بحرانی</a:t>
            </a:r>
          </a:p>
          <a:p>
            <a:pPr algn="just" rtl="1"/>
            <a:r>
              <a:rPr lang="fa-IR" sz="2800" dirty="0" smtClean="0">
                <a:cs typeface="B Zar" pitchFamily="2" charset="-78"/>
              </a:rPr>
              <a:t>اطلاع کارکنان از روش اجرایی دستورات تلفنی/ شفاهی و عمل بر اساس آن</a:t>
            </a:r>
          </a:p>
          <a:p>
            <a:pPr algn="just" rtl="1"/>
            <a:r>
              <a:rPr lang="fa-IR" sz="2800" dirty="0" smtClean="0">
                <a:cs typeface="B Zar" pitchFamily="2" charset="-78"/>
              </a:rPr>
              <a:t>کنترل مجدد</a:t>
            </a:r>
          </a:p>
          <a:p>
            <a:pPr algn="just" rtl="1">
              <a:buNone/>
            </a:pPr>
            <a:r>
              <a:rPr lang="fa-IR" sz="2800" dirty="0" smtClean="0">
                <a:solidFill>
                  <a:srgbClr val="0070C0"/>
                </a:solidFill>
                <a:cs typeface="B Zar" pitchFamily="2" charset="-78"/>
              </a:rPr>
              <a:t>دستورالعمل گزارش به هنگام نتایج بحرانی : نحوه برخورد، گزارش فوری، استفاده از خط آزاد، تعیین فرد جهت اطلاع رسانی، تعیین مسئول ثبت نتایج، اقدامات در مورد عدم موفقیت در ارتباط بار اول، پیش بینی نحوه راهنمایی بیماران دارای نتایج بحرانی برای مراجعه مجدد</a:t>
            </a:r>
          </a:p>
          <a:p>
            <a:pPr algn="just" rtl="1">
              <a:buNone/>
            </a:pPr>
            <a:endParaRPr lang="en-US" sz="2000" dirty="0">
              <a:solidFill>
                <a:schemeClr val="tx1"/>
              </a:solidFill>
              <a:cs typeface="B Yagut"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4250691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824" y="1264244"/>
            <a:ext cx="10203543" cy="5162681"/>
          </a:xfrm>
        </p:spPr>
        <p:txBody>
          <a:bodyPr>
            <a:noAutofit/>
          </a:bodyPr>
          <a:lstStyle/>
          <a:p>
            <a:pPr algn="justLow" rtl="1"/>
            <a:r>
              <a:rPr lang="fa-IR" sz="2800" dirty="0">
                <a:cs typeface="B Zar" panose="00000400000000000000" pitchFamily="2" charset="-78"/>
              </a:rPr>
              <a:t>در بعضی از موارد نتایج آزمایشات بیمار در آزمایشگاه سرپایی در محدوده بحرانی قرار دارد و واکنش سریع و بموقع </a:t>
            </a:r>
            <a:r>
              <a:rPr lang="fa-IR" sz="2800" dirty="0" smtClean="0">
                <a:cs typeface="B Zar" panose="00000400000000000000" pitchFamily="2" charset="-78"/>
              </a:rPr>
              <a:t>آزمایشگاه </a:t>
            </a:r>
            <a:r>
              <a:rPr lang="fa-IR" sz="2800" dirty="0">
                <a:cs typeface="B Zar" panose="00000400000000000000" pitchFamily="2" charset="-78"/>
              </a:rPr>
              <a:t>در این شرایط ممکن است بیمار را از خطر مرگ نجات دهد. لذا آزمایشگاه سر پایی نیازمند تدوین دستورالعملی است تا </a:t>
            </a:r>
            <a:r>
              <a:rPr lang="fa-IR" sz="2800" dirty="0" smtClean="0">
                <a:cs typeface="B Zar" panose="00000400000000000000" pitchFamily="2" charset="-78"/>
              </a:rPr>
              <a:t>کارکنان </a:t>
            </a:r>
            <a:r>
              <a:rPr lang="fa-IR" sz="2800" dirty="0">
                <a:cs typeface="B Zar" panose="00000400000000000000" pitchFamily="2" charset="-78"/>
              </a:rPr>
              <a:t>بدانند در صورت نتایج در محدوده بحرانی  با چه شماره ای اول تماس بگیرند که معمولا اولین فرد پزشکی است که </a:t>
            </a:r>
            <a:r>
              <a:rPr lang="fa-IR" sz="2800" dirty="0" smtClean="0">
                <a:cs typeface="B Zar" panose="00000400000000000000" pitchFamily="2" charset="-78"/>
              </a:rPr>
              <a:t>آزمایش </a:t>
            </a:r>
            <a:r>
              <a:rPr lang="fa-IR" sz="2800" dirty="0">
                <a:cs typeface="B Zar" panose="00000400000000000000" pitchFamily="2" charset="-78"/>
              </a:rPr>
              <a:t>را درخواست کرده و در صورتی که پزشک مربوطه درخواست نماید که بیمار فورا به قسمت کلینیک سرپایی یا بیمارستان </a:t>
            </a:r>
            <a:r>
              <a:rPr lang="fa-IR" sz="2800" dirty="0" smtClean="0">
                <a:cs typeface="B Zar" panose="00000400000000000000" pitchFamily="2" charset="-78"/>
              </a:rPr>
              <a:t>مراجعه </a:t>
            </a:r>
            <a:r>
              <a:rPr lang="fa-IR" sz="2800" dirty="0">
                <a:cs typeface="B Zar" panose="00000400000000000000" pitchFamily="2" charset="-78"/>
              </a:rPr>
              <a:t>نماید ساز و کار باید مشخص باشد که آیا پزشک درخواست میکند که بیمار به آزمایشگاه مجدد مراجعه کند یا به اورژانس </a:t>
            </a:r>
            <a:r>
              <a:rPr lang="fa-IR" sz="2800" dirty="0" smtClean="0">
                <a:cs typeface="B Zar" panose="00000400000000000000" pitchFamily="2" charset="-78"/>
              </a:rPr>
              <a:t>بیمارستان </a:t>
            </a:r>
            <a:r>
              <a:rPr lang="fa-IR" sz="2800" dirty="0">
                <a:cs typeface="B Zar" panose="00000400000000000000" pitchFamily="2" charset="-78"/>
              </a:rPr>
              <a:t>. همچنین دستورالعمل مشخص میکند که پزشک دستور کتبی را چه موقع به دست آزمایشگاه برساند . آزمایشگاه لازم </a:t>
            </a:r>
            <a:r>
              <a:rPr lang="fa-IR" sz="2800" dirty="0" smtClean="0">
                <a:cs typeface="B Zar" panose="00000400000000000000" pitchFamily="2" charset="-78"/>
              </a:rPr>
              <a:t>است </a:t>
            </a:r>
            <a:r>
              <a:rPr lang="fa-IR" sz="2800" dirty="0">
                <a:cs typeface="B Zar" panose="00000400000000000000" pitchFamily="2" charset="-78"/>
              </a:rPr>
              <a:t>شماره های تماس بیمار را داشته باشد تا در صورت نیاز به فوریت اقدام کند.</a:t>
            </a:r>
            <a:endParaRPr lang="en-CA" sz="2800" dirty="0">
              <a:cs typeface="B Zar" panose="00000400000000000000" pitchFamily="2" charset="-78"/>
            </a:endParaRPr>
          </a:p>
          <a:p>
            <a:pPr marL="0" indent="0" algn="justLow" rtl="1">
              <a:buNone/>
            </a:pPr>
            <a:endParaRPr lang="fa-IR" sz="2800" dirty="0">
              <a:cs typeface="B Zar"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799291317"/>
      </p:ext>
    </p:extLst>
  </p:cSld>
  <p:clrMapOvr>
    <a:masterClrMapping/>
  </p:clrMapOvr>
</p:sld>
</file>

<file path=ppt/theme/theme1.xml><?xml version="1.0" encoding="utf-8"?>
<a:theme xmlns:a="http://schemas.openxmlformats.org/drawingml/2006/main" name="Wisp">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پرونده" ma:contentTypeID="0x01010011A0AD0FB425644AA2DFE848BD6156FB" ma:contentTypeVersion="0" ma:contentTypeDescription="یک سند جدید ایجاد کنید." ma:contentTypeScope="" ma:versionID="25564f1b39e838c2790ffe06b4ac368a">
  <xsd:schema xmlns:xsd="http://www.w3.org/2001/XMLSchema" xmlns:xs="http://www.w3.org/2001/XMLSchema" xmlns:p="http://schemas.microsoft.com/office/2006/metadata/properties" xmlns:ns2="1047730d-92e1-4018-9084-d932fd3a7f58" targetNamespace="http://schemas.microsoft.com/office/2006/metadata/properties" ma:root="true" ma:fieldsID="54a7b0c75f937540823eed961d665b27" ns2:_="">
    <xsd:import namespace="1047730d-92e1-4018-9084-d932fd3a7f5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47730d-92e1-4018-9084-d932fd3a7f58" elementFormDefault="qualified">
    <xsd:import namespace="http://schemas.microsoft.com/office/2006/documentManagement/types"/>
    <xsd:import namespace="http://schemas.microsoft.com/office/infopath/2007/PartnerControls"/>
    <xsd:element name="_dlc_DocId" ma:index="8" nillable="true" ma:displayName="مقدار شناسه سند" ma:description="مقدار شناسه سند تعیین شده برای این آیتم." ma:internalName="_dlc_DocId" ma:readOnly="true">
      <xsd:simpleType>
        <xsd:restriction base="dms:Text"/>
      </xsd:simpleType>
    </xsd:element>
    <xsd:element name="_dlc_DocIdUrl" ma:index="9" nillable="true" ma:displayName="شناسه سند" ma:description="پیوند دائمی به این س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حفظ شناسه" ma:description="نگهداری شناسه در حین افزودن."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یات"/>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1047730d-92e1-4018-9084-d932fd3a7f58">5NN7CDR5NKU2-647-28</_dlc_DocId>
    <_dlc_DocIdUrl xmlns="1047730d-92e1-4018-9084-d932fd3a7f58">
      <Url>http://www.health.gov.ir/family/MHO/_layouts/DocIdRedir.aspx?ID=5NN7CDR5NKU2-647-28</Url>
      <Description>5NN7CDR5NKU2-647-28</Description>
    </_dlc_DocIdUrl>
  </documentManagement>
</p:properties>
</file>

<file path=customXml/itemProps1.xml><?xml version="1.0" encoding="utf-8"?>
<ds:datastoreItem xmlns:ds="http://schemas.openxmlformats.org/officeDocument/2006/customXml" ds:itemID="{751316DF-5492-4B5D-BD99-829198B88B90}">
  <ds:schemaRefs>
    <ds:schemaRef ds:uri="http://schemas.microsoft.com/sharepoint/v3/contenttype/forms"/>
  </ds:schemaRefs>
</ds:datastoreItem>
</file>

<file path=customXml/itemProps2.xml><?xml version="1.0" encoding="utf-8"?>
<ds:datastoreItem xmlns:ds="http://schemas.openxmlformats.org/officeDocument/2006/customXml" ds:itemID="{60485376-57CA-41FA-8774-A07DDAEBDE0D}">
  <ds:schemaRefs>
    <ds:schemaRef ds:uri="http://schemas.microsoft.com/sharepoint/events"/>
  </ds:schemaRefs>
</ds:datastoreItem>
</file>

<file path=customXml/itemProps3.xml><?xml version="1.0" encoding="utf-8"?>
<ds:datastoreItem xmlns:ds="http://schemas.openxmlformats.org/officeDocument/2006/customXml" ds:itemID="{1C4CE0EE-0659-4C49-BC70-2EE21F9476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47730d-92e1-4018-9084-d932fd3a7f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50A8E3E-605F-4136-8AD3-79E4938D73AC}">
  <ds:schemaRefs>
    <ds:schemaRef ds:uri="1047730d-92e1-4018-9084-d932fd3a7f58"/>
    <ds:schemaRef ds:uri="http://purl.org/dc/dcmitype/"/>
    <ds:schemaRef ds:uri="http://purl.org/dc/elements/1.1/"/>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Wisp</Template>
  <TotalTime>1269</TotalTime>
  <Words>3097</Words>
  <Application>Microsoft Office PowerPoint</Application>
  <PresentationFormat>Widescreen</PresentationFormat>
  <Paragraphs>304</Paragraphs>
  <Slides>39</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39</vt:i4>
      </vt:variant>
    </vt:vector>
  </HeadingPairs>
  <TitlesOfParts>
    <vt:vector size="53" baseType="lpstr">
      <vt:lpstr>2  Titr</vt:lpstr>
      <vt:lpstr>Arial</vt:lpstr>
      <vt:lpstr>B Titr</vt:lpstr>
      <vt:lpstr>B Yagut</vt:lpstr>
      <vt:lpstr>B Zar</vt:lpstr>
      <vt:lpstr>Calibri</vt:lpstr>
      <vt:lpstr>Calibri Light</vt:lpstr>
      <vt:lpstr>Century Gothic</vt:lpstr>
      <vt:lpstr>Tahoma</vt:lpstr>
      <vt:lpstr>Times New Roman</vt:lpstr>
      <vt:lpstr>Verdana</vt:lpstr>
      <vt:lpstr>Wingdings</vt:lpstr>
      <vt:lpstr>Wingdings 3</vt:lpstr>
      <vt:lpstr>Wisp</vt:lpstr>
      <vt:lpstr>PowerPoint Presentation</vt:lpstr>
      <vt:lpstr>استانداردهای اعتبار بخشی ویرایش پنجم  خدمات سرپایی  </vt:lpstr>
      <vt:lpstr>اهمیت ارزیابی خدمات سرپایی </vt:lpstr>
      <vt:lpstr>نوبت دهی </vt:lpstr>
      <vt:lpstr>سالن انتظار </vt:lpstr>
      <vt:lpstr>نظام کارآمد راهنمایی به بیماران</vt:lpstr>
      <vt:lpstr> اقدامات حیاتی و نجات دهنده اورژانس</vt:lpstr>
      <vt:lpstr>اطلاع رسانی  نتایج بحرانی پاراکلینیک  </vt:lpstr>
      <vt:lpstr>PowerPoint Presentation</vt:lpstr>
      <vt:lpstr>برنامه ریزی و مدیریت  </vt:lpstr>
      <vt:lpstr> </vt:lpstr>
      <vt:lpstr>PowerPoint Presentation</vt:lpstr>
      <vt:lpstr>PowerPoint Presentation</vt:lpstr>
      <vt:lpstr>بیماران خاص  </vt:lpstr>
      <vt:lpstr>خدمات آزمایشگاه  </vt:lpstr>
      <vt:lpstr>داروخانه </vt:lpstr>
      <vt:lpstr>PowerPoint Presentation</vt:lpstr>
      <vt:lpstr>تصویربرداری  </vt:lpstr>
      <vt:lpstr>خدمات اسکوپی </vt:lpstr>
      <vt:lpstr>PowerPoint Presentation</vt:lpstr>
      <vt:lpstr>دیالیز </vt:lpstr>
      <vt:lpstr>شیمی درمانی  </vt:lpstr>
      <vt:lpstr>PowerPoint Presentation</vt:lpstr>
      <vt:lpstr>رادیوتراپی</vt:lpstr>
      <vt:lpstr>PowerPoint Presentation</vt:lpstr>
      <vt:lpstr>PowerPoint Presentation</vt:lpstr>
      <vt:lpstr>PowerPoint Presentation</vt:lpstr>
      <vt:lpstr>PowerPoint Presentation</vt:lpstr>
      <vt:lpstr>پزشکی هسته ای </vt:lpstr>
      <vt:lpstr> خدمات ناباروری </vt:lpstr>
      <vt:lpstr> پیشگیری  و توانبخشی  </vt:lpstr>
      <vt:lpstr> ادامه پیشگیری  و توانبخشی</vt:lpstr>
      <vt:lpstr>طب پیشگیری و ارتقاء سلامت</vt:lpstr>
      <vt:lpstr>PowerPoint Presentation</vt:lpstr>
      <vt:lpstr>PowerPoint Presentation</vt:lpstr>
      <vt:lpstr>PowerPoint Presentation</vt:lpstr>
      <vt:lpstr>PowerPoint Presentation</vt:lpstr>
      <vt:lpstr>دستورالعملها </vt:lpstr>
      <vt:lpstr>PowerPoint Presentation</vt:lpstr>
    </vt:vector>
  </TitlesOfParts>
  <Company>health.gov.ir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معتمدي دكتر مهناز</dc:creator>
  <cp:lastModifiedBy>Faramarz Bahadorkhan</cp:lastModifiedBy>
  <cp:revision>166</cp:revision>
  <dcterms:created xsi:type="dcterms:W3CDTF">2017-10-03T06:24:30Z</dcterms:created>
  <dcterms:modified xsi:type="dcterms:W3CDTF">2022-05-22T06:29:53Z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0x01010011A0AD0FB425644AA2DFE848BD6156FB</vt:lpwstr>
  </property>
  <property fmtid="{D5CDD505-2E9C-101B-9397-08002B2CF9AE}" pid="3" name="_dlc_DocIdItemGuid">
    <vt:lpwstr>799cc301-7c31-405f-8712-35e394724bb7</vt:lpwstr>
  </property>
</Properties>
</file>